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84" r:id="rId4"/>
    <p:sldId id="293" r:id="rId5"/>
    <p:sldId id="283" r:id="rId6"/>
    <p:sldId id="282" r:id="rId7"/>
    <p:sldId id="279" r:id="rId8"/>
    <p:sldId id="281" r:id="rId9"/>
    <p:sldId id="289" r:id="rId10"/>
    <p:sldId id="292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8"/>
    <a:srgbClr val="008E40"/>
    <a:srgbClr val="FF5B00"/>
    <a:srgbClr val="8585D4"/>
    <a:srgbClr val="000044"/>
    <a:srgbClr val="000066"/>
    <a:srgbClr val="000099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67384" autoAdjust="0"/>
  </p:normalViewPr>
  <p:slideViewPr>
    <p:cSldViewPr>
      <p:cViewPr varScale="1">
        <p:scale>
          <a:sx n="116" d="100"/>
          <a:sy n="116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09.10%20&#1057;&#1090;&#1088;&#1072;&#1090;&#1077;&#1075;&#1080;&#1103;%20&#1080;%20&#1090;&#1072;&#1082;&#1090;&#1080;&#1082;&#1072;%20&#1089;&#1086;&#1074;&#1088;&#1077;&#1084;&#1077;&#1085;&#1085;&#1086;&#1081;%20&#1072;&#1087;&#1090;&#1077;&#1082;&#1080;\&#1056;&#1072;&#1089;&#1095;&#1105;&#1090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09.10%20&#1057;&#1090;&#1088;&#1072;&#1090;&#1077;&#1075;&#1080;&#1103;%20&#1080;%20&#1090;&#1072;&#1082;&#1090;&#1080;&#1082;&#1072;%20&#1089;&#1086;&#1074;&#1088;&#1077;&#1084;&#1077;&#1085;&#1085;&#1086;&#1081;%20&#1072;&#1087;&#1090;&#1077;&#1082;&#1080;\&#1056;&#1072;&#1089;&#1095;&#1105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09.10%20&#1057;&#1090;&#1088;&#1072;&#1090;&#1077;&#1075;&#1080;&#1103;%20&#1080;%20&#1090;&#1072;&#1082;&#1090;&#1080;&#1082;&#1072;%20&#1089;&#1086;&#1074;&#1088;&#1077;&#1084;&#1077;&#1085;&#1085;&#1086;&#1081;%20&#1072;&#1087;&#1090;&#1077;&#1082;&#1080;\&#1056;&#1072;&#1089;&#1095;&#1105;&#1090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09.10%20&#1057;&#1090;&#1088;&#1072;&#1090;&#1077;&#1075;&#1080;&#1103;%20&#1080;%20&#1090;&#1072;&#1082;&#1090;&#1080;&#1082;&#1072;%20&#1089;&#1086;&#1074;&#1088;&#1077;&#1084;&#1077;&#1085;&#1085;&#1086;&#1081;%20&#1072;&#1087;&#1090;&#1077;&#1082;&#1080;\&#1056;&#1072;&#1089;&#1095;&#1105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09.10%20&#1057;&#1090;&#1088;&#1072;&#1090;&#1077;&#1075;&#1080;&#1103;%20&#1080;%20&#1090;&#1072;&#1082;&#1090;&#1080;&#1082;&#1072;%20&#1089;&#1086;&#1074;&#1088;&#1077;&#1084;&#1077;&#1085;&#1085;&#1086;&#1081;%20&#1072;&#1087;&#1090;&#1077;&#1082;&#1080;\&#1056;&#1072;&#1089;&#1095;&#1105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671600061305124"/>
          <c:y val="5.8104473919741717E-2"/>
          <c:w val="0.79631821925617263"/>
          <c:h val="0.8513987874209908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Лист1!$E$53</c:f>
              <c:strCache>
                <c:ptCount val="1"/>
                <c:pt idx="0">
                  <c:v>Нелекарственный ассортимент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/>
                      <a:t>0,3</a:t>
                    </a:r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Лист1!$B$54:$C$59</c:f>
              <c:multiLvlStrCache>
                <c:ptCount val="6"/>
                <c:lvl>
                  <c:pt idx="0">
                    <c:v>1-2 кв. 2012 г.</c:v>
                  </c:pt>
                  <c:pt idx="1">
                    <c:v>1-2 кв. 2013 г.</c:v>
                  </c:pt>
                  <c:pt idx="2">
                    <c:v>1-2 кв. 2012 г.</c:v>
                  </c:pt>
                  <c:pt idx="3">
                    <c:v>1-2 кв. 2013 г.</c:v>
                  </c:pt>
                  <c:pt idx="4">
                    <c:v>1-2 кв. 2012 г.</c:v>
                  </c:pt>
                  <c:pt idx="5">
                    <c:v>1-2 кв. 2013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Лист1!$E$54:$E$59</c:f>
              <c:numCache>
                <c:formatCode>General</c:formatCode>
                <c:ptCount val="6"/>
                <c:pt idx="0">
                  <c:v>19.600000000000001</c:v>
                </c:pt>
                <c:pt idx="1">
                  <c:v>20.3</c:v>
                </c:pt>
                <c:pt idx="2">
                  <c:v>24.8</c:v>
                </c:pt>
                <c:pt idx="3">
                  <c:v>23.2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Лист1!$F$53</c:f>
              <c:strCache>
                <c:ptCount val="1"/>
                <c:pt idx="0">
                  <c:v>RX ассортимент ЛС</c:v>
                </c:pt>
              </c:strCache>
            </c:strRef>
          </c:tx>
          <c:spPr>
            <a:solidFill>
              <a:srgbClr val="000044"/>
            </a:solidFill>
          </c:spPr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en-US"/>
                      <a:t>5,3</a:t>
                    </a:r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Лист1!$B$54:$C$59</c:f>
              <c:multiLvlStrCache>
                <c:ptCount val="6"/>
                <c:lvl>
                  <c:pt idx="0">
                    <c:v>1-2 кв. 2012 г.</c:v>
                  </c:pt>
                  <c:pt idx="1">
                    <c:v>1-2 кв. 2013 г.</c:v>
                  </c:pt>
                  <c:pt idx="2">
                    <c:v>1-2 кв. 2012 г.</c:v>
                  </c:pt>
                  <c:pt idx="3">
                    <c:v>1-2 кв. 2013 г.</c:v>
                  </c:pt>
                  <c:pt idx="4">
                    <c:v>1-2 кв. 2012 г.</c:v>
                  </c:pt>
                  <c:pt idx="5">
                    <c:v>1-2 кв. 2013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Лист1!$F$54:$F$59</c:f>
              <c:numCache>
                <c:formatCode>General</c:formatCode>
                <c:ptCount val="6"/>
                <c:pt idx="0">
                  <c:v>39.5</c:v>
                </c:pt>
                <c:pt idx="1">
                  <c:v>38.9</c:v>
                </c:pt>
                <c:pt idx="2">
                  <c:v>34.200000000000003</c:v>
                </c:pt>
                <c:pt idx="3">
                  <c:v>35.300000000000004</c:v>
                </c:pt>
                <c:pt idx="4">
                  <c:v>36.1</c:v>
                </c:pt>
                <c:pt idx="5">
                  <c:v>36.1</c:v>
                </c:pt>
              </c:numCache>
            </c:numRef>
          </c:val>
        </c:ser>
        <c:ser>
          <c:idx val="2"/>
          <c:order val="2"/>
          <c:tx>
            <c:strRef>
              <c:f>Лист1!$G$53</c:f>
              <c:strCache>
                <c:ptCount val="1"/>
                <c:pt idx="0">
                  <c:v>OTC ассортимент ЛС</c:v>
                </c:pt>
              </c:strCache>
            </c:strRef>
          </c:tx>
          <c:spPr>
            <a:solidFill>
              <a:srgbClr val="FF5B00"/>
            </a:solidFill>
          </c:spPr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/>
                      <a:t>4,4</a:t>
                    </a:r>
                    <a:endParaRPr lang="en-US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Лист1!$B$54:$C$59</c:f>
              <c:multiLvlStrCache>
                <c:ptCount val="6"/>
                <c:lvl>
                  <c:pt idx="0">
                    <c:v>1-2 кв. 2012 г.</c:v>
                  </c:pt>
                  <c:pt idx="1">
                    <c:v>1-2 кв. 2013 г.</c:v>
                  </c:pt>
                  <c:pt idx="2">
                    <c:v>1-2 кв. 2012 г.</c:v>
                  </c:pt>
                  <c:pt idx="3">
                    <c:v>1-2 кв. 2013 г.</c:v>
                  </c:pt>
                  <c:pt idx="4">
                    <c:v>1-2 кв. 2012 г.</c:v>
                  </c:pt>
                  <c:pt idx="5">
                    <c:v>1-2 кв. 2013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Лист1!$G$54:$G$59</c:f>
              <c:numCache>
                <c:formatCode>General</c:formatCode>
                <c:ptCount val="6"/>
                <c:pt idx="0">
                  <c:v>26.6</c:v>
                </c:pt>
                <c:pt idx="1">
                  <c:v>27.1</c:v>
                </c:pt>
                <c:pt idx="2">
                  <c:v>34.4</c:v>
                </c:pt>
                <c:pt idx="3">
                  <c:v>36.200000000000003</c:v>
                </c:pt>
                <c:pt idx="4">
                  <c:v>38.4</c:v>
                </c:pt>
                <c:pt idx="5">
                  <c:v>38.200000000000003</c:v>
                </c:pt>
              </c:numCache>
            </c:numRef>
          </c:val>
        </c:ser>
        <c:ser>
          <c:idx val="3"/>
          <c:order val="3"/>
          <c:tx>
            <c:strRef>
              <c:f>Лист1!$H$53</c:f>
              <c:strCache>
                <c:ptCount val="1"/>
                <c:pt idx="0">
                  <c:v>Льготный ассортимент</c:v>
                </c:pt>
              </c:strCache>
            </c:strRef>
          </c:tx>
          <c:dLbls>
            <c:dLbl>
              <c:idx val="4"/>
              <c:layout>
                <c:manualLayout>
                  <c:x val="-2.5131119690404748E-2"/>
                  <c:y val="-2.2476300084618055E-3"/>
                </c:manualLayout>
              </c:layout>
              <c:showVal val="1"/>
            </c:dLbl>
            <c:dLbl>
              <c:idx val="5"/>
              <c:layout>
                <c:manualLayout>
                  <c:x val="-2.3588582750064688E-2"/>
                  <c:y val="-4.4945522134254064E-3"/>
                </c:manualLayout>
              </c:layout>
              <c:showVal val="1"/>
            </c:dLbl>
            <c:dLbl>
              <c:idx val="6"/>
              <c:layout>
                <c:manualLayout>
                  <c:x val="-2.0050467427280852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2.46776198164201E-2"/>
                  <c:y val="0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Лист1!$B$54:$C$59</c:f>
              <c:multiLvlStrCache>
                <c:ptCount val="6"/>
                <c:lvl>
                  <c:pt idx="0">
                    <c:v>1-2 кв. 2012 г.</c:v>
                  </c:pt>
                  <c:pt idx="1">
                    <c:v>1-2 кв. 2013 г.</c:v>
                  </c:pt>
                  <c:pt idx="2">
                    <c:v>1-2 кв. 2012 г.</c:v>
                  </c:pt>
                  <c:pt idx="3">
                    <c:v>1-2 кв. 2013 г.</c:v>
                  </c:pt>
                  <c:pt idx="4">
                    <c:v>1-2 кв. 2012 г.</c:v>
                  </c:pt>
                  <c:pt idx="5">
                    <c:v>1-2 кв. 2013 г.</c:v>
                  </c:pt>
                </c:lvl>
                <c:lvl>
                  <c:pt idx="0">
                    <c:v>Локальные</c:v>
                  </c:pt>
                  <c:pt idx="2">
                    <c:v>Мультирегиональные</c:v>
                  </c:pt>
                  <c:pt idx="4">
                    <c:v>Федеральные</c:v>
                  </c:pt>
                </c:lvl>
              </c:multiLvlStrCache>
            </c:multiLvlStrRef>
          </c:cat>
          <c:val>
            <c:numRef>
              <c:f>Лист1!$H$54:$H$59</c:f>
              <c:numCache>
                <c:formatCode>General</c:formatCode>
                <c:ptCount val="6"/>
                <c:pt idx="0">
                  <c:v>14.3</c:v>
                </c:pt>
                <c:pt idx="1">
                  <c:v>13.7</c:v>
                </c:pt>
                <c:pt idx="2">
                  <c:v>6.6</c:v>
                </c:pt>
                <c:pt idx="3">
                  <c:v>5.3</c:v>
                </c:pt>
                <c:pt idx="4">
                  <c:v>1.1000000000000001</c:v>
                </c:pt>
                <c:pt idx="5">
                  <c:v>1.7000000000000022</c:v>
                </c:pt>
              </c:numCache>
            </c:numRef>
          </c:val>
        </c:ser>
        <c:gapWidth val="80"/>
        <c:overlap val="100"/>
        <c:axId val="77095296"/>
        <c:axId val="77096832"/>
      </c:barChart>
      <c:catAx>
        <c:axId val="7709529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77096832"/>
        <c:crosses val="autoZero"/>
        <c:auto val="1"/>
        <c:lblAlgn val="ctr"/>
        <c:lblOffset val="100"/>
      </c:catAx>
      <c:valAx>
        <c:axId val="77096832"/>
        <c:scaling>
          <c:orientation val="minMax"/>
        </c:scaling>
        <c:delete val="1"/>
        <c:axPos val="b"/>
        <c:numFmt formatCode="0%" sourceLinked="1"/>
        <c:tickLblPos val="none"/>
        <c:crossAx val="77095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212309743361882E-2"/>
          <c:y val="0.93344470127667611"/>
          <c:w val="0.96316907656850714"/>
          <c:h val="3.3370438734499352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1" i="0" u="none" strike="noStrike" baseline="0">
          <a:solidFill>
            <a:schemeClr val="tx2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0951202685567345E-2"/>
          <c:y val="4.454502348533787E-2"/>
          <c:w val="0.94133333333333369"/>
          <c:h val="0.75538857689203132"/>
        </c:manualLayout>
      </c:layout>
      <c:lineChart>
        <c:grouping val="standard"/>
        <c:ser>
          <c:idx val="0"/>
          <c:order val="0"/>
          <c:tx>
            <c:strRef>
              <c:f>Лист1!$G$23</c:f>
              <c:strCache>
                <c:ptCount val="1"/>
                <c:pt idx="0">
                  <c:v>Прирост топ-50 аптечных сетей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920719795106081E-2"/>
                  <c:y val="0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2920835523001452E-2"/>
                  <c:y val="0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9981231249911101E-2"/>
                  <c:y val="-7.2590481844568211E-3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390695523494592E-2"/>
                  <c:y val="7.2590481844568679E-3"/>
                </c:manualLayout>
              </c:layout>
              <c:dLblPos val="r"/>
              <c:showVal val="1"/>
            </c:dLbl>
            <c:spPr>
              <a:solidFill>
                <a:schemeClr val="tx2"/>
              </a:solidFill>
            </c:spPr>
            <c:txPr>
              <a:bodyPr/>
              <a:lstStyle/>
              <a:p>
                <a:pPr>
                  <a:defRPr sz="135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Лист1!$B$24:$B$31</c:f>
              <c:strCache>
                <c:ptCount val="8"/>
                <c:pt idx="0">
                  <c:v>1-2 кв. 2013 г.</c:v>
                </c:pt>
                <c:pt idx="1">
                  <c:v>1 кв. 2013 г.</c:v>
                </c:pt>
                <c:pt idx="2">
                  <c:v>итоги 2012 г.</c:v>
                </c:pt>
                <c:pt idx="3">
                  <c:v>1-3 кв. 2012 г.</c:v>
                </c:pt>
                <c:pt idx="4">
                  <c:v>1-2 кв. 2012 г.</c:v>
                </c:pt>
                <c:pt idx="5">
                  <c:v>1 кв. 2012 г.</c:v>
                </c:pt>
                <c:pt idx="6">
                  <c:v>итоги 2011 г.</c:v>
                </c:pt>
                <c:pt idx="7">
                  <c:v>1-3 кв. 2011 г.</c:v>
                </c:pt>
              </c:strCache>
            </c:strRef>
          </c:cat>
          <c:val>
            <c:numRef>
              <c:f>Лист1!$G$24:$G$31</c:f>
              <c:numCache>
                <c:formatCode>0</c:formatCode>
                <c:ptCount val="8"/>
                <c:pt idx="0">
                  <c:v>25.113803812604299</c:v>
                </c:pt>
                <c:pt idx="1">
                  <c:v>25.170939078783789</c:v>
                </c:pt>
                <c:pt idx="2">
                  <c:v>22.439484924318904</c:v>
                </c:pt>
                <c:pt idx="3">
                  <c:v>26.538138739683287</c:v>
                </c:pt>
                <c:pt idx="4">
                  <c:v>24.633233593953786</c:v>
                </c:pt>
                <c:pt idx="5">
                  <c:v>26.409407387106889</c:v>
                </c:pt>
                <c:pt idx="6">
                  <c:v>23.300439320352989</c:v>
                </c:pt>
                <c:pt idx="7">
                  <c:v>27.914923612159257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Лист1!$H$23</c:f>
              <c:strCache>
                <c:ptCount val="1"/>
                <c:pt idx="0">
                  <c:v>Прирост розничного рынка ЛС по данным DSM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182501039525798E-2"/>
                  <c:y val="1.279040479577308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450975522508624E-2"/>
                  <c:y val="-2.4196827281522653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770671519214476E-2"/>
                  <c:y val="0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390695523494592E-2"/>
                  <c:y val="1.209841364076137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4390464067703597E-2"/>
                  <c:y val="4.8393654563045454E-3"/>
                </c:manualLayout>
              </c:layout>
              <c:dLblPos val="r"/>
              <c:showVal val="1"/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sz="135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Лист1!$B$24:$B$31</c:f>
              <c:strCache>
                <c:ptCount val="8"/>
                <c:pt idx="0">
                  <c:v>1-2 кв. 2013 г.</c:v>
                </c:pt>
                <c:pt idx="1">
                  <c:v>1 кв. 2013 г.</c:v>
                </c:pt>
                <c:pt idx="2">
                  <c:v>итоги 2012 г.</c:v>
                </c:pt>
                <c:pt idx="3">
                  <c:v>1-3 кв. 2012 г.</c:v>
                </c:pt>
                <c:pt idx="4">
                  <c:v>1-2 кв. 2012 г.</c:v>
                </c:pt>
                <c:pt idx="5">
                  <c:v>1 кв. 2012 г.</c:v>
                </c:pt>
                <c:pt idx="6">
                  <c:v>итоги 2011 г.</c:v>
                </c:pt>
                <c:pt idx="7">
                  <c:v>1-3 кв. 2011 г.</c:v>
                </c:pt>
              </c:strCache>
            </c:strRef>
          </c:cat>
          <c:val>
            <c:numRef>
              <c:f>Лист1!$H$24:$H$31</c:f>
              <c:numCache>
                <c:formatCode>0</c:formatCode>
                <c:ptCount val="8"/>
                <c:pt idx="0">
                  <c:v>12.67618979935092</c:v>
                </c:pt>
                <c:pt idx="1">
                  <c:v>15.552405015167514</c:v>
                </c:pt>
                <c:pt idx="2">
                  <c:v>14.673385735229402</c:v>
                </c:pt>
                <c:pt idx="3">
                  <c:v>14.176177636416895</c:v>
                </c:pt>
                <c:pt idx="4">
                  <c:v>12.378704315841338</c:v>
                </c:pt>
                <c:pt idx="5">
                  <c:v>9.1254029853326148</c:v>
                </c:pt>
                <c:pt idx="6">
                  <c:v>21.343716692988089</c:v>
                </c:pt>
                <c:pt idx="7">
                  <c:v>12.368661489264497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Лист1!$I$23</c:f>
              <c:strCache>
                <c:ptCount val="1"/>
                <c:pt idx="0">
                  <c:v>Прирост розничного рынка ЛС по данным IMS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182501039525798E-2"/>
                  <c:y val="-7.9514203918666856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450975522508624E-2"/>
                  <c:y val="7.2590481844568211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770671519214476E-2"/>
                  <c:y val="2.1777144553370559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390464067703625E-2"/>
                  <c:y val="-2.4196827281522653E-3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4390464067703597E-2"/>
                  <c:y val="0"/>
                </c:manualLayout>
              </c:layout>
              <c:dLblPos val="r"/>
              <c:showVal val="1"/>
            </c:dLbl>
            <c:spPr>
              <a:solidFill>
                <a:srgbClr val="00B0F0"/>
              </a:solidFill>
            </c:spPr>
            <c:txPr>
              <a:bodyPr/>
              <a:lstStyle/>
              <a:p>
                <a:pPr>
                  <a:defRPr sz="135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Лист1!$B$24:$B$31</c:f>
              <c:strCache>
                <c:ptCount val="8"/>
                <c:pt idx="0">
                  <c:v>1-2 кв. 2013 г.</c:v>
                </c:pt>
                <c:pt idx="1">
                  <c:v>1 кв. 2013 г.</c:v>
                </c:pt>
                <c:pt idx="2">
                  <c:v>итоги 2012 г.</c:v>
                </c:pt>
                <c:pt idx="3">
                  <c:v>1-3 кв. 2012 г.</c:v>
                </c:pt>
                <c:pt idx="4">
                  <c:v>1-2 кв. 2012 г.</c:v>
                </c:pt>
                <c:pt idx="5">
                  <c:v>1 кв. 2012 г.</c:v>
                </c:pt>
                <c:pt idx="6">
                  <c:v>итоги 2011 г.</c:v>
                </c:pt>
                <c:pt idx="7">
                  <c:v>1-3 кв. 2011 г.</c:v>
                </c:pt>
              </c:strCache>
            </c:strRef>
          </c:cat>
          <c:val>
            <c:numRef>
              <c:f>Лист1!$I$24:$I$31</c:f>
              <c:numCache>
                <c:formatCode>0</c:formatCode>
                <c:ptCount val="8"/>
                <c:pt idx="0">
                  <c:v>13.785480381614533</c:v>
                </c:pt>
                <c:pt idx="1">
                  <c:v>18.094152134777289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14</c:v>
                </c:pt>
                <c:pt idx="7">
                  <c:v>15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Лист1!$J$23</c:f>
              <c:strCache>
                <c:ptCount val="1"/>
                <c:pt idx="0">
                  <c:v>Прирост топ-25 аптечных сетей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390464067703597E-2"/>
                  <c:y val="-9.6787309126090855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2920719795106185E-2"/>
                  <c:y val="-1.209841364076132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450975522508624E-2"/>
                  <c:y val="-3.145587546597958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9981231249911101E-2"/>
                  <c:y val="9.6787309126090456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81850185841641E-2"/>
                  <c:y val="-4.416263926036212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4137019976602111E-2"/>
                  <c:y val="-3.4331868440897445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2</a:t>
                    </a:r>
                    <a:r>
                      <a:rPr lang="en-US" sz="1370" dirty="0"/>
                      <a:t>3</a:t>
                    </a:r>
                  </a:p>
                </c:rich>
              </c:tx>
              <c:dLblPos val="r"/>
              <c:showVal val="1"/>
            </c:dLbl>
            <c:dLbl>
              <c:idx val="7"/>
              <c:layout>
                <c:manualLayout>
                  <c:x val="-2.4137135704497516E-2"/>
                  <c:y val="-1.9633724813865492E-3"/>
                </c:manualLayout>
              </c:layout>
              <c:dLblPos val="r"/>
              <c:showVal val="1"/>
            </c:dLbl>
            <c:spPr>
              <a:solidFill>
                <a:srgbClr val="7030A0"/>
              </a:solidFill>
            </c:spPr>
            <c:txPr>
              <a:bodyPr/>
              <a:lstStyle/>
              <a:p>
                <a:pPr>
                  <a:defRPr sz="135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Лист1!$B$24:$B$31</c:f>
              <c:strCache>
                <c:ptCount val="8"/>
                <c:pt idx="0">
                  <c:v>1-2 кв. 2013 г.</c:v>
                </c:pt>
                <c:pt idx="1">
                  <c:v>1 кв. 2013 г.</c:v>
                </c:pt>
                <c:pt idx="2">
                  <c:v>итоги 2012 г.</c:v>
                </c:pt>
                <c:pt idx="3">
                  <c:v>1-3 кв. 2012 г.</c:v>
                </c:pt>
                <c:pt idx="4">
                  <c:v>1-2 кв. 2012 г.</c:v>
                </c:pt>
                <c:pt idx="5">
                  <c:v>1 кв. 2012 г.</c:v>
                </c:pt>
                <c:pt idx="6">
                  <c:v>итоги 2011 г.</c:v>
                </c:pt>
                <c:pt idx="7">
                  <c:v>1-3 кв. 2011 г.</c:v>
                </c:pt>
              </c:strCache>
            </c:strRef>
          </c:cat>
          <c:val>
            <c:numRef>
              <c:f>Лист1!$J$24:$J$31</c:f>
              <c:numCache>
                <c:formatCode>0</c:formatCode>
                <c:ptCount val="8"/>
                <c:pt idx="0">
                  <c:v>15.934141196717249</c:v>
                </c:pt>
                <c:pt idx="1">
                  <c:v>26.549221037853286</c:v>
                </c:pt>
                <c:pt idx="2">
                  <c:v>11.014749172806956</c:v>
                </c:pt>
                <c:pt idx="3">
                  <c:v>21.29431509946459</c:v>
                </c:pt>
                <c:pt idx="4">
                  <c:v>22.821971218945265</c:v>
                </c:pt>
                <c:pt idx="5">
                  <c:v>8.8568049832460964</c:v>
                </c:pt>
                <c:pt idx="6">
                  <c:v>23.306446270461162</c:v>
                </c:pt>
                <c:pt idx="7">
                  <c:v>31.77018815303191</c:v>
                </c:pt>
              </c:numCache>
            </c:numRef>
          </c:val>
          <c:smooth val="1"/>
        </c:ser>
        <c:marker val="1"/>
        <c:axId val="78964608"/>
        <c:axId val="78966144"/>
      </c:lineChart>
      <c:catAx>
        <c:axId val="78964608"/>
        <c:scaling>
          <c:orientation val="maxMin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966144"/>
        <c:crosses val="autoZero"/>
        <c:auto val="1"/>
        <c:lblAlgn val="ctr"/>
        <c:lblOffset val="100"/>
      </c:catAx>
      <c:valAx>
        <c:axId val="78966144"/>
        <c:scaling>
          <c:orientation val="minMax"/>
          <c:max val="40"/>
        </c:scaling>
        <c:delete val="1"/>
        <c:axPos val="r"/>
        <c:numFmt formatCode="0" sourceLinked="1"/>
        <c:tickLblPos val="none"/>
        <c:crossAx val="789646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Лист1!$C$78</c:f>
              <c:strCache>
                <c:ptCount val="1"/>
                <c:pt idx="0">
                  <c:v>Суммарная доля сетевой розницы (в денежном выражении), %</c:v>
                </c:pt>
              </c:strCache>
            </c:strRef>
          </c:tx>
          <c:spPr>
            <a:solidFill>
              <a:srgbClr val="1F497D"/>
            </a:solidFill>
          </c:spPr>
          <c:dLbls>
            <c:spPr>
              <a:solidFill>
                <a:srgbClr val="1F497D"/>
              </a:solidFill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Лист1!$B$79:$B$87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2013F</c:v>
                </c:pt>
              </c:strCache>
            </c:strRef>
          </c:cat>
          <c:val>
            <c:numRef>
              <c:f>Лист1!$C$79:$C$87</c:f>
              <c:numCache>
                <c:formatCode>0.0</c:formatCode>
                <c:ptCount val="9"/>
                <c:pt idx="0">
                  <c:v>37.4</c:v>
                </c:pt>
                <c:pt idx="1">
                  <c:v>46.4</c:v>
                </c:pt>
                <c:pt idx="2">
                  <c:v>53.5</c:v>
                </c:pt>
                <c:pt idx="3">
                  <c:v>60.3</c:v>
                </c:pt>
                <c:pt idx="4">
                  <c:v>54.7</c:v>
                </c:pt>
                <c:pt idx="5">
                  <c:v>54.4</c:v>
                </c:pt>
                <c:pt idx="6">
                  <c:v>56.1</c:v>
                </c:pt>
                <c:pt idx="7">
                  <c:v>57.9</c:v>
                </c:pt>
                <c:pt idx="8">
                  <c:v>60</c:v>
                </c:pt>
              </c:numCache>
            </c:numRef>
          </c:val>
        </c:ser>
        <c:gapWidth val="98"/>
        <c:axId val="79104256"/>
        <c:axId val="79077376"/>
      </c:barChart>
      <c:lineChart>
        <c:grouping val="standard"/>
        <c:ser>
          <c:idx val="1"/>
          <c:order val="1"/>
          <c:tx>
            <c:strRef>
              <c:f>Лист1!$D$78</c:f>
              <c:strCache>
                <c:ptCount val="1"/>
                <c:pt idx="0">
                  <c:v>Изменение доли сетевой розницы относительно аналогичного периода прошлого года (в абсолютных значениях)</c:v>
                </c:pt>
              </c:strCache>
            </c:strRef>
          </c:tx>
          <c:spPr>
            <a:ln w="38100">
              <a:solidFill>
                <a:srgbClr val="FF5B00"/>
              </a:solidFill>
            </a:ln>
          </c:spPr>
          <c:marker>
            <c:symbol val="none"/>
          </c:marker>
          <c:dLbls>
            <c:spPr>
              <a:solidFill>
                <a:srgbClr val="FF5B00"/>
              </a:solidFill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Лист1!$B$79:$B$87</c:f>
              <c:strCach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2013F</c:v>
                </c:pt>
              </c:strCache>
            </c:strRef>
          </c:cat>
          <c:val>
            <c:numRef>
              <c:f>Лист1!$D$79:$D$87</c:f>
              <c:numCache>
                <c:formatCode>0.0</c:formatCode>
                <c:ptCount val="9"/>
                <c:pt idx="1">
                  <c:v>9</c:v>
                </c:pt>
                <c:pt idx="2">
                  <c:v>7.1000000000000005</c:v>
                </c:pt>
                <c:pt idx="3">
                  <c:v>6.7999999999999972</c:v>
                </c:pt>
                <c:pt idx="4">
                  <c:v>-5.5999999999999943</c:v>
                </c:pt>
                <c:pt idx="5">
                  <c:v>-0.30000000000000432</c:v>
                </c:pt>
                <c:pt idx="6">
                  <c:v>1.7000000000000028</c:v>
                </c:pt>
                <c:pt idx="7">
                  <c:v>1.7999999999999936</c:v>
                </c:pt>
                <c:pt idx="8">
                  <c:v>2.1000000000000014</c:v>
                </c:pt>
              </c:numCache>
            </c:numRef>
          </c:val>
          <c:smooth val="1"/>
        </c:ser>
        <c:marker val="1"/>
        <c:axId val="79080448"/>
        <c:axId val="79078912"/>
      </c:lineChart>
      <c:catAx>
        <c:axId val="79104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077376"/>
        <c:crosses val="autoZero"/>
        <c:auto val="1"/>
        <c:lblAlgn val="ctr"/>
        <c:lblOffset val="100"/>
      </c:catAx>
      <c:valAx>
        <c:axId val="79077376"/>
        <c:scaling>
          <c:orientation val="minMax"/>
        </c:scaling>
        <c:axPos val="l"/>
        <c:numFmt formatCode="0.0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79104256"/>
        <c:crosses val="autoZero"/>
        <c:crossBetween val="between"/>
      </c:valAx>
      <c:valAx>
        <c:axId val="79078912"/>
        <c:scaling>
          <c:orientation val="minMax"/>
          <c:max val="25"/>
          <c:min val="-10"/>
        </c:scaling>
        <c:axPos val="r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79080448"/>
        <c:crosses val="max"/>
        <c:crossBetween val="between"/>
      </c:valAx>
      <c:catAx>
        <c:axId val="79080448"/>
        <c:scaling>
          <c:orientation val="minMax"/>
        </c:scaling>
        <c:delete val="1"/>
        <c:axPos val="b"/>
        <c:tickLblPos val="none"/>
        <c:crossAx val="7907891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3.2004082879680054E-2"/>
          <c:y val="0.89298596452246048"/>
          <c:w val="0.91835490501055439"/>
          <c:h val="9.2904492093471444E-2"/>
        </c:manualLayout>
      </c:layout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2"/>
                </a:solidFill>
              </a:rPr>
              <a:t>Структура аптечного </a:t>
            </a:r>
            <a:r>
              <a:rPr lang="ru-RU" sz="1600" dirty="0" err="1" smtClean="0">
                <a:solidFill>
                  <a:schemeClr val="tx2"/>
                </a:solidFill>
              </a:rPr>
              <a:t>ритейла</a:t>
            </a:r>
            <a:r>
              <a:rPr lang="ru-RU" sz="1600" dirty="0" smtClean="0">
                <a:solidFill>
                  <a:schemeClr val="tx2"/>
                </a:solidFill>
              </a:rPr>
              <a:t> Москвы</a:t>
            </a:r>
            <a:endParaRPr lang="ru-RU" sz="1600" dirty="0">
              <a:solidFill>
                <a:schemeClr val="tx2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4.4092323075214018E-2"/>
          <c:y val="0.14159224874857421"/>
          <c:w val="0.91181535384957368"/>
          <c:h val="0.69516063160431363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Лист1!$J$44</c:f>
              <c:strCache>
                <c:ptCount val="1"/>
                <c:pt idx="0">
                  <c:v>Доля сетевого ритейла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Лист1!$K$43:$L$43</c:f>
              <c:strCache>
                <c:ptCount val="2"/>
                <c:pt idx="0">
                  <c:v>1-2 кв. 2012 г.</c:v>
                </c:pt>
                <c:pt idx="1">
                  <c:v>1-2 кв. 2013 г.</c:v>
                </c:pt>
              </c:strCache>
            </c:strRef>
          </c:cat>
          <c:val>
            <c:numRef>
              <c:f>Лист1!$K$44:$L$44</c:f>
              <c:numCache>
                <c:formatCode>General</c:formatCode>
                <c:ptCount val="2"/>
                <c:pt idx="0">
                  <c:v>0.50166482423613068</c:v>
                </c:pt>
                <c:pt idx="1">
                  <c:v>0.51839744714821301</c:v>
                </c:pt>
              </c:numCache>
            </c:numRef>
          </c:val>
        </c:ser>
        <c:ser>
          <c:idx val="1"/>
          <c:order val="1"/>
          <c:tx>
            <c:strRef>
              <c:f>Лист1!$J$45</c:f>
              <c:strCache>
                <c:ptCount val="1"/>
                <c:pt idx="0">
                  <c:v>Доля несетевого ритейла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Лист1!$K$43:$L$43</c:f>
              <c:strCache>
                <c:ptCount val="2"/>
                <c:pt idx="0">
                  <c:v>1-2 кв. 2012 г.</c:v>
                </c:pt>
                <c:pt idx="1">
                  <c:v>1-2 кв. 2013 г.</c:v>
                </c:pt>
              </c:strCache>
            </c:strRef>
          </c:cat>
          <c:val>
            <c:numRef>
              <c:f>Лист1!$K$45:$L$45</c:f>
              <c:numCache>
                <c:formatCode>General</c:formatCode>
                <c:ptCount val="2"/>
                <c:pt idx="0">
                  <c:v>0.49833517576387065</c:v>
                </c:pt>
                <c:pt idx="1">
                  <c:v>0.48160255285178699</c:v>
                </c:pt>
              </c:numCache>
            </c:numRef>
          </c:val>
        </c:ser>
        <c:gapWidth val="100"/>
        <c:overlap val="100"/>
        <c:axId val="79646720"/>
        <c:axId val="79648256"/>
      </c:barChart>
      <c:catAx>
        <c:axId val="79646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0">
                <a:solidFill>
                  <a:srgbClr val="002060"/>
                </a:solidFill>
              </a:defRPr>
            </a:pPr>
            <a:endParaRPr lang="ru-RU"/>
          </a:p>
        </c:txPr>
        <c:crossAx val="79648256"/>
        <c:crosses val="autoZero"/>
        <c:auto val="1"/>
        <c:lblAlgn val="ctr"/>
        <c:lblOffset val="100"/>
      </c:catAx>
      <c:valAx>
        <c:axId val="79648256"/>
        <c:scaling>
          <c:orientation val="minMax"/>
        </c:scaling>
        <c:delete val="1"/>
        <c:axPos val="l"/>
        <c:numFmt formatCode="0%" sourceLinked="1"/>
        <c:tickLblPos val="none"/>
        <c:crossAx val="796467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Лист1!$C$135</c:f>
              <c:strCache>
                <c:ptCount val="1"/>
                <c:pt idx="0">
                  <c:v>1-2 кв. 2011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numFmt formatCode="#,##0.0" sourceLinked="0"/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Лист1!$B$136:$B$138</c:f>
              <c:strCache>
                <c:ptCount val="3"/>
                <c:pt idx="0">
                  <c:v>ТОП-25</c:v>
                </c:pt>
                <c:pt idx="1">
                  <c:v>ТОП-50</c:v>
                </c:pt>
                <c:pt idx="2">
                  <c:v>ТОП-100</c:v>
                </c:pt>
              </c:strCache>
            </c:strRef>
          </c:cat>
          <c:val>
            <c:numRef>
              <c:f>Лист1!$C$136:$C$138</c:f>
              <c:numCache>
                <c:formatCode>0.0</c:formatCode>
                <c:ptCount val="3"/>
                <c:pt idx="0">
                  <c:v>25</c:v>
                </c:pt>
                <c:pt idx="1">
                  <c:v>27.1</c:v>
                </c:pt>
                <c:pt idx="2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Лист1!$D$135</c:f>
              <c:strCache>
                <c:ptCount val="1"/>
                <c:pt idx="0">
                  <c:v>1-2 кв. 2012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accent1">
                  <a:lumMod val="75000"/>
                </a:scheme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Лист1!$B$136:$B$138</c:f>
              <c:strCache>
                <c:ptCount val="3"/>
                <c:pt idx="0">
                  <c:v>ТОП-25</c:v>
                </c:pt>
                <c:pt idx="1">
                  <c:v>ТОП-50</c:v>
                </c:pt>
                <c:pt idx="2">
                  <c:v>ТОП-100</c:v>
                </c:pt>
              </c:strCache>
            </c:strRef>
          </c:cat>
          <c:val>
            <c:numRef>
              <c:f>Лист1!$D$136:$D$138</c:f>
              <c:numCache>
                <c:formatCode>0.0</c:formatCode>
                <c:ptCount val="3"/>
                <c:pt idx="0">
                  <c:v>25.53</c:v>
                </c:pt>
                <c:pt idx="1">
                  <c:v>28.850406553503081</c:v>
                </c:pt>
                <c:pt idx="2">
                  <c:v>34.831909303007095</c:v>
                </c:pt>
              </c:numCache>
            </c:numRef>
          </c:val>
        </c:ser>
        <c:ser>
          <c:idx val="2"/>
          <c:order val="2"/>
          <c:tx>
            <c:strRef>
              <c:f>Лист1!$E$135</c:f>
              <c:strCache>
                <c:ptCount val="1"/>
                <c:pt idx="0">
                  <c:v>1-2 кв. 2013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solidFill>
                <a:schemeClr val="tx2">
                  <a:lumMod val="75000"/>
                </a:scheme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Лист1!$B$136:$B$138</c:f>
              <c:strCache>
                <c:ptCount val="3"/>
                <c:pt idx="0">
                  <c:v>ТОП-25</c:v>
                </c:pt>
                <c:pt idx="1">
                  <c:v>ТОП-50</c:v>
                </c:pt>
                <c:pt idx="2">
                  <c:v>ТОП-100</c:v>
                </c:pt>
              </c:strCache>
            </c:strRef>
          </c:cat>
          <c:val>
            <c:numRef>
              <c:f>Лист1!$E$136:$E$138</c:f>
              <c:numCache>
                <c:formatCode>0.0</c:formatCode>
                <c:ptCount val="3"/>
                <c:pt idx="0" formatCode="General">
                  <c:v>27.2</c:v>
                </c:pt>
                <c:pt idx="1">
                  <c:v>29.908919895770943</c:v>
                </c:pt>
                <c:pt idx="2">
                  <c:v>35.538356591114962</c:v>
                </c:pt>
              </c:numCache>
            </c:numRef>
          </c:val>
        </c:ser>
        <c:ser>
          <c:idx val="3"/>
          <c:order val="3"/>
          <c:tx>
            <c:strRef>
              <c:f>Лист1!$F$135</c:f>
              <c:strCache>
                <c:ptCount val="1"/>
                <c:pt idx="0">
                  <c:v>1-2 кв. 2014F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  <a:prstDash val="sysDash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 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 3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Лист1!$B$136:$B$138</c:f>
              <c:strCache>
                <c:ptCount val="3"/>
                <c:pt idx="0">
                  <c:v>ТОП-25</c:v>
                </c:pt>
                <c:pt idx="1">
                  <c:v>ТОП-50</c:v>
                </c:pt>
                <c:pt idx="2">
                  <c:v>ТОП-100</c:v>
                </c:pt>
              </c:strCache>
            </c:strRef>
          </c:cat>
          <c:val>
            <c:numRef>
              <c:f>Лист1!$F$136:$F$138</c:f>
              <c:numCache>
                <c:formatCode>0.0</c:formatCode>
                <c:ptCount val="3"/>
                <c:pt idx="0">
                  <c:v>29.4</c:v>
                </c:pt>
                <c:pt idx="1">
                  <c:v>32</c:v>
                </c:pt>
                <c:pt idx="2">
                  <c:v>37</c:v>
                </c:pt>
              </c:numCache>
            </c:numRef>
          </c:val>
        </c:ser>
        <c:axId val="79718272"/>
        <c:axId val="79719808"/>
      </c:barChart>
      <c:catAx>
        <c:axId val="79718272"/>
        <c:scaling>
          <c:orientation val="minMax"/>
        </c:scaling>
        <c:axPos val="b"/>
        <c:tickLblPos val="nextTo"/>
        <c:crossAx val="79719808"/>
        <c:crosses val="autoZero"/>
        <c:auto val="1"/>
        <c:lblAlgn val="ctr"/>
        <c:lblOffset val="100"/>
      </c:catAx>
      <c:valAx>
        <c:axId val="79719808"/>
        <c:scaling>
          <c:orientation val="minMax"/>
        </c:scaling>
        <c:delete val="1"/>
        <c:axPos val="l"/>
        <c:numFmt formatCode="0.0" sourceLinked="1"/>
        <c:tickLblPos val="none"/>
        <c:crossAx val="797182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5F7AC-B2D3-492F-9488-E3BDA54989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123B6-B3A5-43E5-B37D-8AC9B3D57145}">
      <dgm:prSet phldrT="[Текст]" custT="1"/>
      <dgm:spPr/>
      <dgm:t>
        <a:bodyPr/>
        <a:lstStyle/>
        <a:p>
          <a:r>
            <a:rPr lang="ru-RU" sz="1400" b="1" dirty="0" smtClean="0"/>
            <a:t>Мультиформатность</a:t>
          </a:r>
          <a:endParaRPr lang="ru-RU" sz="1400" b="1" dirty="0"/>
        </a:p>
      </dgm:t>
    </dgm:pt>
    <dgm:pt modelId="{9E9566E1-67DF-4242-BAA4-67F9A2D0AF99}" type="parTrans" cxnId="{C2A436EF-EE82-4EAC-8E17-B0D136BA8332}">
      <dgm:prSet/>
      <dgm:spPr/>
      <dgm:t>
        <a:bodyPr/>
        <a:lstStyle/>
        <a:p>
          <a:endParaRPr lang="ru-RU"/>
        </a:p>
      </dgm:t>
    </dgm:pt>
    <dgm:pt modelId="{A3D303EC-7993-410A-8C97-AED8A9B351F8}" type="sibTrans" cxnId="{C2A436EF-EE82-4EAC-8E17-B0D136BA8332}">
      <dgm:prSet/>
      <dgm:spPr/>
      <dgm:t>
        <a:bodyPr/>
        <a:lstStyle/>
        <a:p>
          <a:endParaRPr lang="ru-RU"/>
        </a:p>
      </dgm:t>
    </dgm:pt>
    <dgm:pt modelId="{008F7006-E773-41AA-AB98-C2BE7D4C57F2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Со времен</a:t>
          </a:r>
          <a:r>
            <a:rPr lang="ru-RU" baseline="0" dirty="0" smtClean="0">
              <a:solidFill>
                <a:schemeClr val="tx2"/>
              </a:solidFill>
            </a:rPr>
            <a:t> финансового кризиса на рынке активно начал развиваться формат эконом-аптек, предназначенных для покупателей, чувствительных к цене</a:t>
          </a:r>
          <a:endParaRPr lang="ru-RU" dirty="0">
            <a:solidFill>
              <a:schemeClr val="tx2"/>
            </a:solidFill>
          </a:endParaRPr>
        </a:p>
      </dgm:t>
    </dgm:pt>
    <dgm:pt modelId="{AF437D23-132E-4396-8984-58BB95E7961A}" type="parTrans" cxnId="{78C68AA7-5D01-4B20-B3EF-3E97F2FD96A8}">
      <dgm:prSet/>
      <dgm:spPr/>
      <dgm:t>
        <a:bodyPr/>
        <a:lstStyle/>
        <a:p>
          <a:endParaRPr lang="ru-RU"/>
        </a:p>
      </dgm:t>
    </dgm:pt>
    <dgm:pt modelId="{63A4D1DC-35D7-4BBD-80AD-2B78F05B3B46}" type="sibTrans" cxnId="{78C68AA7-5D01-4B20-B3EF-3E97F2FD96A8}">
      <dgm:prSet/>
      <dgm:spPr/>
      <dgm:t>
        <a:bodyPr/>
        <a:lstStyle/>
        <a:p>
          <a:endParaRPr lang="ru-RU"/>
        </a:p>
      </dgm:t>
    </dgm:pt>
    <dgm:pt modelId="{C0ACA9A9-125A-438B-A68A-953F12CA7A28}">
      <dgm:prSet phldrT="[Текст]" custT="1"/>
      <dgm:spPr/>
      <dgm:t>
        <a:bodyPr/>
        <a:lstStyle/>
        <a:p>
          <a:r>
            <a:rPr lang="ru-RU" sz="1400" b="1" dirty="0" smtClean="0"/>
            <a:t>Объединение муниципальных</a:t>
          </a:r>
          <a:r>
            <a:rPr lang="ru-RU" sz="1400" b="1" baseline="0" dirty="0" smtClean="0"/>
            <a:t> аптек с последующим акционированием и продажей</a:t>
          </a:r>
          <a:endParaRPr lang="ru-RU" sz="1400" b="1" dirty="0"/>
        </a:p>
      </dgm:t>
    </dgm:pt>
    <dgm:pt modelId="{73355D96-DA6B-46A8-BD0F-65ABEF2383A3}" type="parTrans" cxnId="{C02D5AF5-EE63-4251-A887-6583B88BB7A7}">
      <dgm:prSet/>
      <dgm:spPr/>
      <dgm:t>
        <a:bodyPr/>
        <a:lstStyle/>
        <a:p>
          <a:endParaRPr lang="ru-RU"/>
        </a:p>
      </dgm:t>
    </dgm:pt>
    <dgm:pt modelId="{E9C9D7EB-F0AB-45E2-B61C-189F4774DA75}" type="sibTrans" cxnId="{C02D5AF5-EE63-4251-A887-6583B88BB7A7}">
      <dgm:prSet/>
      <dgm:spPr/>
      <dgm:t>
        <a:bodyPr/>
        <a:lstStyle/>
        <a:p>
          <a:endParaRPr lang="ru-RU"/>
        </a:p>
      </dgm:t>
    </dgm:pt>
    <dgm:pt modelId="{FB6BDA3F-DCA5-4628-9F57-21945ECFA4DD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Объединение муниципальных</a:t>
          </a:r>
          <a:r>
            <a:rPr lang="ru-RU" baseline="0" dirty="0" smtClean="0">
              <a:solidFill>
                <a:schemeClr val="tx2"/>
              </a:solidFill>
            </a:rPr>
            <a:t> сетей, в силу высокой социальной нагрузки, является одним из методов снижения нагрузкой на муниципальные бюджеты</a:t>
          </a:r>
          <a:endParaRPr lang="ru-RU" dirty="0">
            <a:solidFill>
              <a:schemeClr val="tx2"/>
            </a:solidFill>
          </a:endParaRPr>
        </a:p>
      </dgm:t>
    </dgm:pt>
    <dgm:pt modelId="{200A81D0-6DA1-4EF8-8593-C36E1B7ACE70}" type="parTrans" cxnId="{522FFACC-7525-4B33-9E7F-71E816D68B23}">
      <dgm:prSet/>
      <dgm:spPr/>
      <dgm:t>
        <a:bodyPr/>
        <a:lstStyle/>
        <a:p>
          <a:endParaRPr lang="ru-RU"/>
        </a:p>
      </dgm:t>
    </dgm:pt>
    <dgm:pt modelId="{B6E5E8A6-1017-4E7A-B6AA-A0BDBC963076}" type="sibTrans" cxnId="{522FFACC-7525-4B33-9E7F-71E816D68B23}">
      <dgm:prSet/>
      <dgm:spPr/>
      <dgm:t>
        <a:bodyPr/>
        <a:lstStyle/>
        <a:p>
          <a:endParaRPr lang="ru-RU"/>
        </a:p>
      </dgm:t>
    </dgm:pt>
    <dgm:pt modelId="{CDA7DE8E-0DF7-4309-8541-D3071B63F1B2}">
      <dgm:prSet phldrT="[Текст]" custT="1"/>
      <dgm:spPr/>
      <dgm:t>
        <a:bodyPr/>
        <a:lstStyle/>
        <a:p>
          <a:r>
            <a:rPr lang="ru-RU" sz="1400" b="1" dirty="0" smtClean="0"/>
            <a:t>Развитие СТМ</a:t>
          </a:r>
          <a:endParaRPr lang="ru-RU" sz="1400" b="1" dirty="0"/>
        </a:p>
      </dgm:t>
    </dgm:pt>
    <dgm:pt modelId="{F1A40F0D-2182-47DD-A178-FF64D4674A55}" type="parTrans" cxnId="{E876FAE1-E532-428B-B298-237FB6A95EA4}">
      <dgm:prSet/>
      <dgm:spPr/>
      <dgm:t>
        <a:bodyPr/>
        <a:lstStyle/>
        <a:p>
          <a:endParaRPr lang="ru-RU"/>
        </a:p>
      </dgm:t>
    </dgm:pt>
    <dgm:pt modelId="{B1DEC888-7FB0-4593-ADD7-0B35A0D0825F}" type="sibTrans" cxnId="{E876FAE1-E532-428B-B298-237FB6A95EA4}">
      <dgm:prSet/>
      <dgm:spPr/>
      <dgm:t>
        <a:bodyPr/>
        <a:lstStyle/>
        <a:p>
          <a:endParaRPr lang="ru-RU"/>
        </a:p>
      </dgm:t>
    </dgm:pt>
    <dgm:pt modelId="{49460BBF-E400-4456-A1A5-64FDFCD42CC7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2"/>
              </a:solidFill>
            </a:rPr>
            <a:t>Повышение узнаваемости бренда</a:t>
          </a:r>
          <a:endParaRPr lang="ru-RU" dirty="0">
            <a:solidFill>
              <a:schemeClr val="tx2"/>
            </a:solidFill>
          </a:endParaRPr>
        </a:p>
      </dgm:t>
    </dgm:pt>
    <dgm:pt modelId="{CF2AF79A-BF4D-4E72-825E-39BCAE6EE617}" type="parTrans" cxnId="{B9F0FD56-0273-460D-AACD-135573BE62A9}">
      <dgm:prSet/>
      <dgm:spPr/>
      <dgm:t>
        <a:bodyPr/>
        <a:lstStyle/>
        <a:p>
          <a:endParaRPr lang="ru-RU"/>
        </a:p>
      </dgm:t>
    </dgm:pt>
    <dgm:pt modelId="{DD26D808-626D-4788-AF63-669B9A2F4C99}" type="sibTrans" cxnId="{B9F0FD56-0273-460D-AACD-135573BE62A9}">
      <dgm:prSet/>
      <dgm:spPr/>
      <dgm:t>
        <a:bodyPr/>
        <a:lstStyle/>
        <a:p>
          <a:endParaRPr lang="ru-RU"/>
        </a:p>
      </dgm:t>
    </dgm:pt>
    <dgm:pt modelId="{C13240CB-0009-4449-B97D-280B07AF7B12}">
      <dgm:prSet phldrT="[Текст]" custT="1"/>
      <dgm:spPr/>
      <dgm:t>
        <a:bodyPr/>
        <a:lstStyle/>
        <a:p>
          <a:r>
            <a:rPr lang="ru-RU" sz="1400" b="1" dirty="0" smtClean="0"/>
            <a:t>Органическое</a:t>
          </a:r>
          <a:r>
            <a:rPr lang="ru-RU" sz="1400" b="1" baseline="0" dirty="0" smtClean="0"/>
            <a:t> развитие бизнеса</a:t>
          </a:r>
          <a:endParaRPr lang="ru-RU" sz="1400" b="1" dirty="0"/>
        </a:p>
      </dgm:t>
    </dgm:pt>
    <dgm:pt modelId="{C98D8957-C6AE-4EFA-A8D7-58C626E24F29}" type="parTrans" cxnId="{7FD48F1B-B33D-4DFA-87B0-38B9ABC2064C}">
      <dgm:prSet/>
      <dgm:spPr/>
      <dgm:t>
        <a:bodyPr/>
        <a:lstStyle/>
        <a:p>
          <a:endParaRPr lang="ru-RU"/>
        </a:p>
      </dgm:t>
    </dgm:pt>
    <dgm:pt modelId="{39580D50-7652-41B5-8D3E-FFBC9DB9EE9D}" type="sibTrans" cxnId="{7FD48F1B-B33D-4DFA-87B0-38B9ABC2064C}">
      <dgm:prSet/>
      <dgm:spPr/>
      <dgm:t>
        <a:bodyPr/>
        <a:lstStyle/>
        <a:p>
          <a:endParaRPr lang="ru-RU"/>
        </a:p>
      </dgm:t>
    </dgm:pt>
    <dgm:pt modelId="{EF3837E9-FE94-4F57-8703-84AAFA6F2F43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Поступательное</a:t>
          </a:r>
          <a:r>
            <a:rPr lang="ru-RU" baseline="0" dirty="0" smtClean="0">
              <a:solidFill>
                <a:schemeClr val="tx2"/>
              </a:solidFill>
            </a:rPr>
            <a:t> открытие новых аптек или покупка рентабельных единичных аптек/локальных сетей</a:t>
          </a:r>
          <a:endParaRPr lang="ru-RU" dirty="0">
            <a:solidFill>
              <a:schemeClr val="tx2"/>
            </a:solidFill>
          </a:endParaRPr>
        </a:p>
      </dgm:t>
    </dgm:pt>
    <dgm:pt modelId="{63D80B18-6A1F-4ED3-8C6D-583A9515543E}" type="parTrans" cxnId="{CBEAD62C-E897-4F61-B3B5-FF1BCF50DA31}">
      <dgm:prSet/>
      <dgm:spPr/>
      <dgm:t>
        <a:bodyPr/>
        <a:lstStyle/>
        <a:p>
          <a:endParaRPr lang="ru-RU"/>
        </a:p>
      </dgm:t>
    </dgm:pt>
    <dgm:pt modelId="{D218F443-78E7-4F12-91B7-546DF0F9D6F0}" type="sibTrans" cxnId="{CBEAD62C-E897-4F61-B3B5-FF1BCF50DA31}">
      <dgm:prSet/>
      <dgm:spPr/>
      <dgm:t>
        <a:bodyPr/>
        <a:lstStyle/>
        <a:p>
          <a:endParaRPr lang="ru-RU"/>
        </a:p>
      </dgm:t>
    </dgm:pt>
    <dgm:pt modelId="{A3EB6B88-15AD-4665-BCCE-BFA65E0B5AA0}">
      <dgm:prSet phldrT="[Текст]" custT="1"/>
      <dgm:spPr/>
      <dgm:t>
        <a:bodyPr/>
        <a:lstStyle/>
        <a:p>
          <a:r>
            <a:rPr lang="ru-RU" sz="1400" b="1" dirty="0" smtClean="0"/>
            <a:t>Качественное</a:t>
          </a:r>
          <a:r>
            <a:rPr lang="ru-RU" sz="1400" b="1" baseline="0" dirty="0" smtClean="0"/>
            <a:t> развитие</a:t>
          </a:r>
          <a:endParaRPr lang="ru-RU" sz="1400" b="1" dirty="0"/>
        </a:p>
      </dgm:t>
    </dgm:pt>
    <dgm:pt modelId="{53BDC1F6-C8A1-4CE1-B165-7E6F9462D139}" type="parTrans" cxnId="{D93C5D18-E932-4F78-B786-C21C3E98289D}">
      <dgm:prSet/>
      <dgm:spPr/>
      <dgm:t>
        <a:bodyPr/>
        <a:lstStyle/>
        <a:p>
          <a:endParaRPr lang="ru-RU"/>
        </a:p>
      </dgm:t>
    </dgm:pt>
    <dgm:pt modelId="{327BDE40-5D25-437F-B238-2A8F5E84590E}" type="sibTrans" cxnId="{D93C5D18-E932-4F78-B786-C21C3E98289D}">
      <dgm:prSet/>
      <dgm:spPr/>
      <dgm:t>
        <a:bodyPr/>
        <a:lstStyle/>
        <a:p>
          <a:endParaRPr lang="ru-RU"/>
        </a:p>
      </dgm:t>
    </dgm:pt>
    <dgm:pt modelId="{2D71E116-CA05-4BE1-BA5E-7A0E2F49CC86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2"/>
              </a:solidFill>
            </a:rPr>
            <a:t>Повышение уровня рентабельности за счёт оптимизации бизнес-процессов и снижения издержек</a:t>
          </a:r>
          <a:endParaRPr lang="ru-RU" dirty="0">
            <a:solidFill>
              <a:schemeClr val="tx2"/>
            </a:solidFill>
          </a:endParaRPr>
        </a:p>
      </dgm:t>
    </dgm:pt>
    <dgm:pt modelId="{BB226F51-3AB1-4274-9CB4-AABDBCB163C4}" type="parTrans" cxnId="{FE548C2D-FC03-40CD-A87C-A8DB73EB8960}">
      <dgm:prSet/>
      <dgm:spPr/>
      <dgm:t>
        <a:bodyPr/>
        <a:lstStyle/>
        <a:p>
          <a:endParaRPr lang="ru-RU"/>
        </a:p>
      </dgm:t>
    </dgm:pt>
    <dgm:pt modelId="{2AA7DE59-1BC1-40AF-A44C-E20720EB305F}" type="sibTrans" cxnId="{FE548C2D-FC03-40CD-A87C-A8DB73EB8960}">
      <dgm:prSet/>
      <dgm:spPr/>
      <dgm:t>
        <a:bodyPr/>
        <a:lstStyle/>
        <a:p>
          <a:endParaRPr lang="ru-RU"/>
        </a:p>
      </dgm:t>
    </dgm:pt>
    <dgm:pt modelId="{5E24EC9E-74AC-4CBE-9C91-311527F2A3BE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На текущий момент большинство федеральных и мультирегиональных сетей развивают свои бренды дискаунтеров</a:t>
          </a:r>
          <a:endParaRPr lang="ru-RU" dirty="0">
            <a:solidFill>
              <a:schemeClr val="tx2"/>
            </a:solidFill>
          </a:endParaRPr>
        </a:p>
      </dgm:t>
    </dgm:pt>
    <dgm:pt modelId="{17B545D9-3289-4F76-A329-31F2CDED9F14}" type="parTrans" cxnId="{160A5FB5-54D9-42B9-97F8-43521259B33A}">
      <dgm:prSet/>
      <dgm:spPr/>
      <dgm:t>
        <a:bodyPr/>
        <a:lstStyle/>
        <a:p>
          <a:endParaRPr lang="ru-RU"/>
        </a:p>
      </dgm:t>
    </dgm:pt>
    <dgm:pt modelId="{E3197D2B-EB8C-4D3F-B5F2-9DB5F28BBC1E}" type="sibTrans" cxnId="{160A5FB5-54D9-42B9-97F8-43521259B33A}">
      <dgm:prSet/>
      <dgm:spPr/>
      <dgm:t>
        <a:bodyPr/>
        <a:lstStyle/>
        <a:p>
          <a:endParaRPr lang="ru-RU"/>
        </a:p>
      </dgm:t>
    </dgm:pt>
    <dgm:pt modelId="{1080DAC0-0B08-45D8-AA1A-7F739D8225B9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2"/>
              </a:solidFill>
            </a:rPr>
            <a:t>Акционированные активы являются достаточно привлекательными для </a:t>
          </a:r>
          <a:r>
            <a:rPr lang="en-US" baseline="0" dirty="0" smtClean="0">
              <a:solidFill>
                <a:schemeClr val="tx2"/>
              </a:solidFill>
            </a:rPr>
            <a:t>M&amp;A</a:t>
          </a:r>
          <a:r>
            <a:rPr lang="ru-RU" baseline="0" dirty="0" smtClean="0">
              <a:solidFill>
                <a:schemeClr val="tx2"/>
              </a:solidFill>
            </a:rPr>
            <a:t>, т.к. располагаются, как правило на центральных улицах города, в наиболее проходимых участках.</a:t>
          </a:r>
          <a:endParaRPr lang="ru-RU" dirty="0">
            <a:solidFill>
              <a:schemeClr val="tx2"/>
            </a:solidFill>
          </a:endParaRPr>
        </a:p>
      </dgm:t>
    </dgm:pt>
    <dgm:pt modelId="{BFEC35C0-7C93-4D8D-B9EF-079FCFD14DF4}" type="parTrans" cxnId="{A998C762-538F-4C04-AF29-0C541E7952E5}">
      <dgm:prSet/>
      <dgm:spPr/>
      <dgm:t>
        <a:bodyPr/>
        <a:lstStyle/>
        <a:p>
          <a:endParaRPr lang="ru-RU"/>
        </a:p>
      </dgm:t>
    </dgm:pt>
    <dgm:pt modelId="{671ED3EE-6652-483D-8FD4-25F15E6CD5B0}" type="sibTrans" cxnId="{A998C762-538F-4C04-AF29-0C541E7952E5}">
      <dgm:prSet/>
      <dgm:spPr/>
      <dgm:t>
        <a:bodyPr/>
        <a:lstStyle/>
        <a:p>
          <a:endParaRPr lang="ru-RU"/>
        </a:p>
      </dgm:t>
    </dgm:pt>
    <dgm:pt modelId="{463E1CC0-659B-4C9E-9932-461DA34D1A0C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Достаточно высокая норма прибыли по данному ассортиментной категории</a:t>
          </a:r>
          <a:endParaRPr lang="ru-RU" dirty="0">
            <a:solidFill>
              <a:schemeClr val="tx2"/>
            </a:solidFill>
          </a:endParaRPr>
        </a:p>
      </dgm:t>
    </dgm:pt>
    <dgm:pt modelId="{3052EA47-CB52-4B2E-972C-99BF02984639}" type="parTrans" cxnId="{D25AB8C8-48F1-42F8-847A-0D2D6221E68E}">
      <dgm:prSet/>
      <dgm:spPr/>
      <dgm:t>
        <a:bodyPr/>
        <a:lstStyle/>
        <a:p>
          <a:endParaRPr lang="ru-RU"/>
        </a:p>
      </dgm:t>
    </dgm:pt>
    <dgm:pt modelId="{40339B28-4624-4AB2-9FD1-DA792B9E3D76}" type="sibTrans" cxnId="{D25AB8C8-48F1-42F8-847A-0D2D6221E68E}">
      <dgm:prSet/>
      <dgm:spPr/>
      <dgm:t>
        <a:bodyPr/>
        <a:lstStyle/>
        <a:p>
          <a:endParaRPr lang="ru-RU"/>
        </a:p>
      </dgm:t>
    </dgm:pt>
    <dgm:pt modelId="{EC6F745F-60B6-4955-BF9B-7F86DB76CE09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Контроль над ростом аптечной сети</a:t>
          </a:r>
          <a:endParaRPr lang="ru-RU" dirty="0">
            <a:solidFill>
              <a:schemeClr val="tx2"/>
            </a:solidFill>
          </a:endParaRPr>
        </a:p>
      </dgm:t>
    </dgm:pt>
    <dgm:pt modelId="{26B469EE-0684-4AB1-BF74-4A266DA81554}" type="parTrans" cxnId="{ED06A446-5494-477A-B26C-E10BD80780E8}">
      <dgm:prSet/>
      <dgm:spPr/>
      <dgm:t>
        <a:bodyPr/>
        <a:lstStyle/>
        <a:p>
          <a:endParaRPr lang="ru-RU"/>
        </a:p>
      </dgm:t>
    </dgm:pt>
    <dgm:pt modelId="{C229DCBD-07B9-4058-AB5E-56D62829FB2D}" type="sibTrans" cxnId="{ED06A446-5494-477A-B26C-E10BD80780E8}">
      <dgm:prSet/>
      <dgm:spPr/>
      <dgm:t>
        <a:bodyPr/>
        <a:lstStyle/>
        <a:p>
          <a:endParaRPr lang="ru-RU"/>
        </a:p>
      </dgm:t>
    </dgm:pt>
    <dgm:pt modelId="{E01499F4-A1E9-4757-9C9E-8E60377100DB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Внедрение бонусных и страховых программ, а также других клиентских сервисов</a:t>
          </a:r>
          <a:endParaRPr lang="ru-RU" dirty="0">
            <a:solidFill>
              <a:schemeClr val="tx2"/>
            </a:solidFill>
          </a:endParaRPr>
        </a:p>
      </dgm:t>
    </dgm:pt>
    <dgm:pt modelId="{776631C0-A944-4157-BDFE-194020689D44}" type="parTrans" cxnId="{6912669D-DDCE-492A-9774-922BA96C7A1E}">
      <dgm:prSet/>
      <dgm:spPr/>
      <dgm:t>
        <a:bodyPr/>
        <a:lstStyle/>
        <a:p>
          <a:endParaRPr lang="ru-RU"/>
        </a:p>
      </dgm:t>
    </dgm:pt>
    <dgm:pt modelId="{C682B4AC-966D-49D1-AC48-7CAB985BB6A8}" type="sibTrans" cxnId="{6912669D-DDCE-492A-9774-922BA96C7A1E}">
      <dgm:prSet/>
      <dgm:spPr/>
      <dgm:t>
        <a:bodyPr/>
        <a:lstStyle/>
        <a:p>
          <a:endParaRPr lang="ru-RU"/>
        </a:p>
      </dgm:t>
    </dgm:pt>
    <dgm:pt modelId="{9A655507-9319-4DA0-A75D-6A4948E9C05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Развитие новых каналов продаж</a:t>
          </a:r>
          <a:endParaRPr lang="ru-RU" sz="1400" b="1" dirty="0">
            <a:solidFill>
              <a:schemeClr val="bg1"/>
            </a:solidFill>
          </a:endParaRPr>
        </a:p>
      </dgm:t>
    </dgm:pt>
    <dgm:pt modelId="{D795DE8E-D796-499F-A3C7-237A6A1E07C7}" type="parTrans" cxnId="{707E0F7D-3911-488F-B7F5-C28EBD03B484}">
      <dgm:prSet/>
      <dgm:spPr/>
      <dgm:t>
        <a:bodyPr/>
        <a:lstStyle/>
        <a:p>
          <a:endParaRPr lang="ru-RU"/>
        </a:p>
      </dgm:t>
    </dgm:pt>
    <dgm:pt modelId="{AFF19E80-A462-4C9B-8862-DE8151E6295C}" type="sibTrans" cxnId="{707E0F7D-3911-488F-B7F5-C28EBD03B484}">
      <dgm:prSet/>
      <dgm:spPr/>
      <dgm:t>
        <a:bodyPr/>
        <a:lstStyle/>
        <a:p>
          <a:endParaRPr lang="ru-RU"/>
        </a:p>
      </dgm:t>
    </dgm:pt>
    <dgm:pt modelId="{E1BEA2E4-B343-4564-B81B-AC0C0B299D96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Интернет аптеки (развитие данного тренда можно ожидать после законодательного определения данного вида деятельности)</a:t>
          </a:r>
          <a:endParaRPr lang="ru-RU" dirty="0">
            <a:solidFill>
              <a:schemeClr val="tx2"/>
            </a:solidFill>
          </a:endParaRPr>
        </a:p>
      </dgm:t>
    </dgm:pt>
    <dgm:pt modelId="{EAE1DDC4-B375-4EE7-915F-B796DFDCAAA0}" type="parTrans" cxnId="{3194BC43-E535-46A5-9449-D70D25193037}">
      <dgm:prSet/>
      <dgm:spPr/>
      <dgm:t>
        <a:bodyPr/>
        <a:lstStyle/>
        <a:p>
          <a:endParaRPr lang="ru-RU"/>
        </a:p>
      </dgm:t>
    </dgm:pt>
    <dgm:pt modelId="{2E493640-4B79-4A20-BE31-DC2B3C1132D9}" type="sibTrans" cxnId="{3194BC43-E535-46A5-9449-D70D25193037}">
      <dgm:prSet/>
      <dgm:spPr/>
      <dgm:t>
        <a:bodyPr/>
        <a:lstStyle/>
        <a:p>
          <a:endParaRPr lang="ru-RU"/>
        </a:p>
      </dgm:t>
    </dgm:pt>
    <dgm:pt modelId="{47773311-65A4-4D86-BF08-33E33DDD93E3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Ассортиментное планирование</a:t>
          </a:r>
          <a:endParaRPr lang="ru-RU" dirty="0">
            <a:solidFill>
              <a:schemeClr val="tx2"/>
            </a:solidFill>
          </a:endParaRPr>
        </a:p>
      </dgm:t>
    </dgm:pt>
    <dgm:pt modelId="{25F34D9E-9D18-46B7-89F9-B6D8B7319C18}" type="parTrans" cxnId="{3C9C4D27-D8B7-42D4-B44A-4A5089CE519C}">
      <dgm:prSet/>
      <dgm:spPr/>
      <dgm:t>
        <a:bodyPr/>
        <a:lstStyle/>
        <a:p>
          <a:endParaRPr lang="ru-RU"/>
        </a:p>
      </dgm:t>
    </dgm:pt>
    <dgm:pt modelId="{949A20A9-550F-4C3C-A259-66E01E782789}" type="sibTrans" cxnId="{3C9C4D27-D8B7-42D4-B44A-4A5089CE519C}">
      <dgm:prSet/>
      <dgm:spPr/>
      <dgm:t>
        <a:bodyPr/>
        <a:lstStyle/>
        <a:p>
          <a:endParaRPr lang="ru-RU"/>
        </a:p>
      </dgm:t>
    </dgm:pt>
    <dgm:pt modelId="{C2F68CFB-E983-46C0-8A4E-4D2EBA6ECC3D}" type="pres">
      <dgm:prSet presAssocID="{5895F7AC-B2D3-492F-9488-E3BDA54989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81966-0AA3-42E7-B7B8-2E99E7506244}" type="pres">
      <dgm:prSet presAssocID="{003123B6-B3A5-43E5-B37D-8AC9B3D5714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48A2A-D761-46C1-8081-9553015FEFD2}" type="pres">
      <dgm:prSet presAssocID="{003123B6-B3A5-43E5-B37D-8AC9B3D57145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FDAB5-371E-454F-AF44-16B9119E83B8}" type="pres">
      <dgm:prSet presAssocID="{C0ACA9A9-125A-438B-A68A-953F12CA7A2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AC7A5-CAB3-4AFF-8709-48B0C1B0355D}" type="pres">
      <dgm:prSet presAssocID="{C0ACA9A9-125A-438B-A68A-953F12CA7A28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407F1-56AE-45BB-AE0C-3A43986C56DF}" type="pres">
      <dgm:prSet presAssocID="{CDA7DE8E-0DF7-4309-8541-D3071B63F1B2}" presName="parentText" presStyleLbl="node1" presStyleIdx="2" presStyleCnt="6" custLinFactNeighborY="49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EF369-A1BC-47DF-8447-E2BB77D79E5B}" type="pres">
      <dgm:prSet presAssocID="{CDA7DE8E-0DF7-4309-8541-D3071B63F1B2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8F45-E824-42CE-8D0B-DE7F79827C05}" type="pres">
      <dgm:prSet presAssocID="{C13240CB-0009-4449-B97D-280B07AF7B1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0A38-4F1F-4BB4-96FA-E80D3D4B8D64}" type="pres">
      <dgm:prSet presAssocID="{C13240CB-0009-4449-B97D-280B07AF7B12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776FC-288C-44B1-8DF3-409A88B85AFD}" type="pres">
      <dgm:prSet presAssocID="{A3EB6B88-15AD-4665-BCCE-BFA65E0B5AA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BE2FE-78C5-4060-9A1C-153CE0731DF0}" type="pres">
      <dgm:prSet presAssocID="{A3EB6B88-15AD-4665-BCCE-BFA65E0B5AA0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AE2DF-BD8F-49CF-B85F-D073D0FAF396}" type="pres">
      <dgm:prSet presAssocID="{9A655507-9319-4DA0-A75D-6A4948E9C05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50243-8D9B-49F0-813B-CBBC028D1CAE}" type="pres">
      <dgm:prSet presAssocID="{9A655507-9319-4DA0-A75D-6A4948E9C05C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E97E0-80CD-4128-9F7E-7666920AB980}" type="presOf" srcId="{1080DAC0-0B08-45D8-AA1A-7F739D8225B9}" destId="{D97AC7A5-CAB3-4AFF-8709-48B0C1B0355D}" srcOrd="0" destOrd="1" presId="urn:microsoft.com/office/officeart/2005/8/layout/vList2"/>
    <dgm:cxn modelId="{ED06A446-5494-477A-B26C-E10BD80780E8}" srcId="{C13240CB-0009-4449-B97D-280B07AF7B12}" destId="{EC6F745F-60B6-4955-BF9B-7F86DB76CE09}" srcOrd="1" destOrd="0" parTransId="{26B469EE-0684-4AB1-BF74-4A266DA81554}" sibTransId="{C229DCBD-07B9-4058-AB5E-56D62829FB2D}"/>
    <dgm:cxn modelId="{363E48C1-E7A3-4E49-859D-B7A61A76D551}" type="presOf" srcId="{47773311-65A4-4D86-BF08-33E33DDD93E3}" destId="{21ABE2FE-78C5-4060-9A1C-153CE0731DF0}" srcOrd="0" destOrd="2" presId="urn:microsoft.com/office/officeart/2005/8/layout/vList2"/>
    <dgm:cxn modelId="{B9F0FD56-0273-460D-AACD-135573BE62A9}" srcId="{CDA7DE8E-0DF7-4309-8541-D3071B63F1B2}" destId="{49460BBF-E400-4456-A1A5-64FDFCD42CC7}" srcOrd="1" destOrd="0" parTransId="{CF2AF79A-BF4D-4E72-825E-39BCAE6EE617}" sibTransId="{DD26D808-626D-4788-AF63-669B9A2F4C99}"/>
    <dgm:cxn modelId="{2D5A6876-F723-4640-B9AE-5B2013F68A42}" type="presOf" srcId="{008F7006-E773-41AA-AB98-C2BE7D4C57F2}" destId="{76D48A2A-D761-46C1-8081-9553015FEFD2}" srcOrd="0" destOrd="0" presId="urn:microsoft.com/office/officeart/2005/8/layout/vList2"/>
    <dgm:cxn modelId="{160A5FB5-54D9-42B9-97F8-43521259B33A}" srcId="{003123B6-B3A5-43E5-B37D-8AC9B3D57145}" destId="{5E24EC9E-74AC-4CBE-9C91-311527F2A3BE}" srcOrd="1" destOrd="0" parTransId="{17B545D9-3289-4F76-A329-31F2CDED9F14}" sibTransId="{E3197D2B-EB8C-4D3F-B5F2-9DB5F28BBC1E}"/>
    <dgm:cxn modelId="{62D8987B-A43D-403D-A944-190E50EEF61B}" type="presOf" srcId="{463E1CC0-659B-4C9E-9932-461DA34D1A0C}" destId="{E04EF369-A1BC-47DF-8447-E2BB77D79E5B}" srcOrd="0" destOrd="0" presId="urn:microsoft.com/office/officeart/2005/8/layout/vList2"/>
    <dgm:cxn modelId="{CBEAD62C-E897-4F61-B3B5-FF1BCF50DA31}" srcId="{C13240CB-0009-4449-B97D-280B07AF7B12}" destId="{EF3837E9-FE94-4F57-8703-84AAFA6F2F43}" srcOrd="0" destOrd="0" parTransId="{63D80B18-6A1F-4ED3-8C6D-583A9515543E}" sibTransId="{D218F443-78E7-4F12-91B7-546DF0F9D6F0}"/>
    <dgm:cxn modelId="{78C68AA7-5D01-4B20-B3EF-3E97F2FD96A8}" srcId="{003123B6-B3A5-43E5-B37D-8AC9B3D57145}" destId="{008F7006-E773-41AA-AB98-C2BE7D4C57F2}" srcOrd="0" destOrd="0" parTransId="{AF437D23-132E-4396-8984-58BB95E7961A}" sibTransId="{63A4D1DC-35D7-4BBD-80AD-2B78F05B3B46}"/>
    <dgm:cxn modelId="{E876FAE1-E532-428B-B298-237FB6A95EA4}" srcId="{5895F7AC-B2D3-492F-9488-E3BDA5498976}" destId="{CDA7DE8E-0DF7-4309-8541-D3071B63F1B2}" srcOrd="2" destOrd="0" parTransId="{F1A40F0D-2182-47DD-A178-FF64D4674A55}" sibTransId="{B1DEC888-7FB0-4593-ADD7-0B35A0D0825F}"/>
    <dgm:cxn modelId="{C2A436EF-EE82-4EAC-8E17-B0D136BA8332}" srcId="{5895F7AC-B2D3-492F-9488-E3BDA5498976}" destId="{003123B6-B3A5-43E5-B37D-8AC9B3D57145}" srcOrd="0" destOrd="0" parTransId="{9E9566E1-67DF-4242-BAA4-67F9A2D0AF99}" sibTransId="{A3D303EC-7993-410A-8C97-AED8A9B351F8}"/>
    <dgm:cxn modelId="{3194BC43-E535-46A5-9449-D70D25193037}" srcId="{9A655507-9319-4DA0-A75D-6A4948E9C05C}" destId="{E1BEA2E4-B343-4564-B81B-AC0C0B299D96}" srcOrd="0" destOrd="0" parTransId="{EAE1DDC4-B375-4EE7-915F-B796DFDCAAA0}" sibTransId="{2E493640-4B79-4A20-BE31-DC2B3C1132D9}"/>
    <dgm:cxn modelId="{FE548C2D-FC03-40CD-A87C-A8DB73EB8960}" srcId="{A3EB6B88-15AD-4665-BCCE-BFA65E0B5AA0}" destId="{2D71E116-CA05-4BE1-BA5E-7A0E2F49CC86}" srcOrd="0" destOrd="0" parTransId="{BB226F51-3AB1-4274-9CB4-AABDBCB163C4}" sibTransId="{2AA7DE59-1BC1-40AF-A44C-E20720EB305F}"/>
    <dgm:cxn modelId="{E183BC7A-6AB3-49C6-B6D0-1B18C563DA75}" type="presOf" srcId="{2D71E116-CA05-4BE1-BA5E-7A0E2F49CC86}" destId="{21ABE2FE-78C5-4060-9A1C-153CE0731DF0}" srcOrd="0" destOrd="0" presId="urn:microsoft.com/office/officeart/2005/8/layout/vList2"/>
    <dgm:cxn modelId="{14B82BD0-F8BD-4AF4-A0E4-1657384004C2}" type="presOf" srcId="{5E24EC9E-74AC-4CBE-9C91-311527F2A3BE}" destId="{76D48A2A-D761-46C1-8081-9553015FEFD2}" srcOrd="0" destOrd="1" presId="urn:microsoft.com/office/officeart/2005/8/layout/vList2"/>
    <dgm:cxn modelId="{D93C5D18-E932-4F78-B786-C21C3E98289D}" srcId="{5895F7AC-B2D3-492F-9488-E3BDA5498976}" destId="{A3EB6B88-15AD-4665-BCCE-BFA65E0B5AA0}" srcOrd="4" destOrd="0" parTransId="{53BDC1F6-C8A1-4CE1-B165-7E6F9462D139}" sibTransId="{327BDE40-5D25-437F-B238-2A8F5E84590E}"/>
    <dgm:cxn modelId="{ACA8A7E2-C700-4D9C-AB35-05B1D7701140}" type="presOf" srcId="{EF3837E9-FE94-4F57-8703-84AAFA6F2F43}" destId="{B21A0A38-4F1F-4BB4-96FA-E80D3D4B8D64}" srcOrd="0" destOrd="0" presId="urn:microsoft.com/office/officeart/2005/8/layout/vList2"/>
    <dgm:cxn modelId="{B31BC5CB-5440-434D-86DE-3C63D7E73002}" type="presOf" srcId="{003123B6-B3A5-43E5-B37D-8AC9B3D57145}" destId="{93C81966-0AA3-42E7-B7B8-2E99E7506244}" srcOrd="0" destOrd="0" presId="urn:microsoft.com/office/officeart/2005/8/layout/vList2"/>
    <dgm:cxn modelId="{DD6BEB11-A54A-42DD-B1EB-87353028C1F9}" type="presOf" srcId="{A3EB6B88-15AD-4665-BCCE-BFA65E0B5AA0}" destId="{492776FC-288C-44B1-8DF3-409A88B85AFD}" srcOrd="0" destOrd="0" presId="urn:microsoft.com/office/officeart/2005/8/layout/vList2"/>
    <dgm:cxn modelId="{522FFACC-7525-4B33-9E7F-71E816D68B23}" srcId="{C0ACA9A9-125A-438B-A68A-953F12CA7A28}" destId="{FB6BDA3F-DCA5-4628-9F57-21945ECFA4DD}" srcOrd="0" destOrd="0" parTransId="{200A81D0-6DA1-4EF8-8593-C36E1B7ACE70}" sibTransId="{B6E5E8A6-1017-4E7A-B6AA-A0BDBC963076}"/>
    <dgm:cxn modelId="{1D16F0DF-7B2F-4297-82FA-6F68309A186F}" type="presOf" srcId="{5895F7AC-B2D3-492F-9488-E3BDA5498976}" destId="{C2F68CFB-E983-46C0-8A4E-4D2EBA6ECC3D}" srcOrd="0" destOrd="0" presId="urn:microsoft.com/office/officeart/2005/8/layout/vList2"/>
    <dgm:cxn modelId="{D25AB8C8-48F1-42F8-847A-0D2D6221E68E}" srcId="{CDA7DE8E-0DF7-4309-8541-D3071B63F1B2}" destId="{463E1CC0-659B-4C9E-9932-461DA34D1A0C}" srcOrd="0" destOrd="0" parTransId="{3052EA47-CB52-4B2E-972C-99BF02984639}" sibTransId="{40339B28-4624-4AB2-9FD1-DA792B9E3D76}"/>
    <dgm:cxn modelId="{E377C9AF-9EC1-4E73-A009-2B622ECE5C83}" type="presOf" srcId="{9A655507-9319-4DA0-A75D-6A4948E9C05C}" destId="{4D1AE2DF-BD8F-49CF-B85F-D073D0FAF396}" srcOrd="0" destOrd="0" presId="urn:microsoft.com/office/officeart/2005/8/layout/vList2"/>
    <dgm:cxn modelId="{7FD48F1B-B33D-4DFA-87B0-38B9ABC2064C}" srcId="{5895F7AC-B2D3-492F-9488-E3BDA5498976}" destId="{C13240CB-0009-4449-B97D-280B07AF7B12}" srcOrd="3" destOrd="0" parTransId="{C98D8957-C6AE-4EFA-A8D7-58C626E24F29}" sibTransId="{39580D50-7652-41B5-8D3E-FFBC9DB9EE9D}"/>
    <dgm:cxn modelId="{6912669D-DDCE-492A-9774-922BA96C7A1E}" srcId="{A3EB6B88-15AD-4665-BCCE-BFA65E0B5AA0}" destId="{E01499F4-A1E9-4757-9C9E-8E60377100DB}" srcOrd="1" destOrd="0" parTransId="{776631C0-A944-4157-BDFE-194020689D44}" sibTransId="{C682B4AC-966D-49D1-AC48-7CAB985BB6A8}"/>
    <dgm:cxn modelId="{E071A227-032E-4B33-A54F-572B4351AC3A}" type="presOf" srcId="{CDA7DE8E-0DF7-4309-8541-D3071B63F1B2}" destId="{322407F1-56AE-45BB-AE0C-3A43986C56DF}" srcOrd="0" destOrd="0" presId="urn:microsoft.com/office/officeart/2005/8/layout/vList2"/>
    <dgm:cxn modelId="{3AF7F7E5-4B46-4D03-ABDD-1E4D24A9403A}" type="presOf" srcId="{FB6BDA3F-DCA5-4628-9F57-21945ECFA4DD}" destId="{D97AC7A5-CAB3-4AFF-8709-48B0C1B0355D}" srcOrd="0" destOrd="0" presId="urn:microsoft.com/office/officeart/2005/8/layout/vList2"/>
    <dgm:cxn modelId="{C02D5AF5-EE63-4251-A887-6583B88BB7A7}" srcId="{5895F7AC-B2D3-492F-9488-E3BDA5498976}" destId="{C0ACA9A9-125A-438B-A68A-953F12CA7A28}" srcOrd="1" destOrd="0" parTransId="{73355D96-DA6B-46A8-BD0F-65ABEF2383A3}" sibTransId="{E9C9D7EB-F0AB-45E2-B61C-189F4774DA75}"/>
    <dgm:cxn modelId="{E462E253-E27E-40A3-BBFF-E1C61E384EF0}" type="presOf" srcId="{EC6F745F-60B6-4955-BF9B-7F86DB76CE09}" destId="{B21A0A38-4F1F-4BB4-96FA-E80D3D4B8D64}" srcOrd="0" destOrd="1" presId="urn:microsoft.com/office/officeart/2005/8/layout/vList2"/>
    <dgm:cxn modelId="{8226045D-A3D1-4170-8686-7DF5B5D0E072}" type="presOf" srcId="{E01499F4-A1E9-4757-9C9E-8E60377100DB}" destId="{21ABE2FE-78C5-4060-9A1C-153CE0731DF0}" srcOrd="0" destOrd="1" presId="urn:microsoft.com/office/officeart/2005/8/layout/vList2"/>
    <dgm:cxn modelId="{AD62C2ED-E71F-4734-BE0E-95DB0F112638}" type="presOf" srcId="{49460BBF-E400-4456-A1A5-64FDFCD42CC7}" destId="{E04EF369-A1BC-47DF-8447-E2BB77D79E5B}" srcOrd="0" destOrd="1" presId="urn:microsoft.com/office/officeart/2005/8/layout/vList2"/>
    <dgm:cxn modelId="{BB12CDC8-0E19-464B-8ECC-A3B86879D3A4}" type="presOf" srcId="{C0ACA9A9-125A-438B-A68A-953F12CA7A28}" destId="{AFAFDAB5-371E-454F-AF44-16B9119E83B8}" srcOrd="0" destOrd="0" presId="urn:microsoft.com/office/officeart/2005/8/layout/vList2"/>
    <dgm:cxn modelId="{131C975D-E82D-4D36-996A-1E4F1C054708}" type="presOf" srcId="{C13240CB-0009-4449-B97D-280B07AF7B12}" destId="{BDD78F45-E824-42CE-8D0B-DE7F79827C05}" srcOrd="0" destOrd="0" presId="urn:microsoft.com/office/officeart/2005/8/layout/vList2"/>
    <dgm:cxn modelId="{A998C762-538F-4C04-AF29-0C541E7952E5}" srcId="{C0ACA9A9-125A-438B-A68A-953F12CA7A28}" destId="{1080DAC0-0B08-45D8-AA1A-7F739D8225B9}" srcOrd="1" destOrd="0" parTransId="{BFEC35C0-7C93-4D8D-B9EF-079FCFD14DF4}" sibTransId="{671ED3EE-6652-483D-8FD4-25F15E6CD5B0}"/>
    <dgm:cxn modelId="{707E0F7D-3911-488F-B7F5-C28EBD03B484}" srcId="{5895F7AC-B2D3-492F-9488-E3BDA5498976}" destId="{9A655507-9319-4DA0-A75D-6A4948E9C05C}" srcOrd="5" destOrd="0" parTransId="{D795DE8E-D796-499F-A3C7-237A6A1E07C7}" sibTransId="{AFF19E80-A462-4C9B-8862-DE8151E6295C}"/>
    <dgm:cxn modelId="{65D1C24E-F1EB-4EE8-83BB-6DCFBFFF6B42}" type="presOf" srcId="{E1BEA2E4-B343-4564-B81B-AC0C0B299D96}" destId="{CA350243-8D9B-49F0-813B-CBBC028D1CAE}" srcOrd="0" destOrd="0" presId="urn:microsoft.com/office/officeart/2005/8/layout/vList2"/>
    <dgm:cxn modelId="{3C9C4D27-D8B7-42D4-B44A-4A5089CE519C}" srcId="{A3EB6B88-15AD-4665-BCCE-BFA65E0B5AA0}" destId="{47773311-65A4-4D86-BF08-33E33DDD93E3}" srcOrd="2" destOrd="0" parTransId="{25F34D9E-9D18-46B7-89F9-B6D8B7319C18}" sibTransId="{949A20A9-550F-4C3C-A259-66E01E782789}"/>
    <dgm:cxn modelId="{EDAD8E0E-8045-413E-9FBF-6B3241C2AB5E}" type="presParOf" srcId="{C2F68CFB-E983-46C0-8A4E-4D2EBA6ECC3D}" destId="{93C81966-0AA3-42E7-B7B8-2E99E7506244}" srcOrd="0" destOrd="0" presId="urn:microsoft.com/office/officeart/2005/8/layout/vList2"/>
    <dgm:cxn modelId="{71A97855-C9B0-4C78-8553-0DCB5DD0416C}" type="presParOf" srcId="{C2F68CFB-E983-46C0-8A4E-4D2EBA6ECC3D}" destId="{76D48A2A-D761-46C1-8081-9553015FEFD2}" srcOrd="1" destOrd="0" presId="urn:microsoft.com/office/officeart/2005/8/layout/vList2"/>
    <dgm:cxn modelId="{C552F7DA-F274-40F2-AF41-12679380AD46}" type="presParOf" srcId="{C2F68CFB-E983-46C0-8A4E-4D2EBA6ECC3D}" destId="{AFAFDAB5-371E-454F-AF44-16B9119E83B8}" srcOrd="2" destOrd="0" presId="urn:microsoft.com/office/officeart/2005/8/layout/vList2"/>
    <dgm:cxn modelId="{A2E1B259-12CB-454B-B41D-4755AE30B737}" type="presParOf" srcId="{C2F68CFB-E983-46C0-8A4E-4D2EBA6ECC3D}" destId="{D97AC7A5-CAB3-4AFF-8709-48B0C1B0355D}" srcOrd="3" destOrd="0" presId="urn:microsoft.com/office/officeart/2005/8/layout/vList2"/>
    <dgm:cxn modelId="{D0CAC6EB-ED2D-4DD4-A1C3-67430A25260D}" type="presParOf" srcId="{C2F68CFB-E983-46C0-8A4E-4D2EBA6ECC3D}" destId="{322407F1-56AE-45BB-AE0C-3A43986C56DF}" srcOrd="4" destOrd="0" presId="urn:microsoft.com/office/officeart/2005/8/layout/vList2"/>
    <dgm:cxn modelId="{1F49D8A4-F930-4C3A-BC03-DD49702C56FD}" type="presParOf" srcId="{C2F68CFB-E983-46C0-8A4E-4D2EBA6ECC3D}" destId="{E04EF369-A1BC-47DF-8447-E2BB77D79E5B}" srcOrd="5" destOrd="0" presId="urn:microsoft.com/office/officeart/2005/8/layout/vList2"/>
    <dgm:cxn modelId="{1060A747-98FB-42EA-83AB-E2BE2BB30E0D}" type="presParOf" srcId="{C2F68CFB-E983-46C0-8A4E-4D2EBA6ECC3D}" destId="{BDD78F45-E824-42CE-8D0B-DE7F79827C05}" srcOrd="6" destOrd="0" presId="urn:microsoft.com/office/officeart/2005/8/layout/vList2"/>
    <dgm:cxn modelId="{D21B9EE0-CA01-45CB-A693-BAA78230816A}" type="presParOf" srcId="{C2F68CFB-E983-46C0-8A4E-4D2EBA6ECC3D}" destId="{B21A0A38-4F1F-4BB4-96FA-E80D3D4B8D64}" srcOrd="7" destOrd="0" presId="urn:microsoft.com/office/officeart/2005/8/layout/vList2"/>
    <dgm:cxn modelId="{ED8F2FF6-0727-4767-A5AF-351AE67B8838}" type="presParOf" srcId="{C2F68CFB-E983-46C0-8A4E-4D2EBA6ECC3D}" destId="{492776FC-288C-44B1-8DF3-409A88B85AFD}" srcOrd="8" destOrd="0" presId="urn:microsoft.com/office/officeart/2005/8/layout/vList2"/>
    <dgm:cxn modelId="{27F41605-147F-4C2E-8106-1558E0706825}" type="presParOf" srcId="{C2F68CFB-E983-46C0-8A4E-4D2EBA6ECC3D}" destId="{21ABE2FE-78C5-4060-9A1C-153CE0731DF0}" srcOrd="9" destOrd="0" presId="urn:microsoft.com/office/officeart/2005/8/layout/vList2"/>
    <dgm:cxn modelId="{6EC96F64-A002-42BE-9F4B-51744D809F1D}" type="presParOf" srcId="{C2F68CFB-E983-46C0-8A4E-4D2EBA6ECC3D}" destId="{4D1AE2DF-BD8F-49CF-B85F-D073D0FAF396}" srcOrd="10" destOrd="0" presId="urn:microsoft.com/office/officeart/2005/8/layout/vList2"/>
    <dgm:cxn modelId="{9670DD8E-446B-4C14-84D2-AC637075F912}" type="presParOf" srcId="{C2F68CFB-E983-46C0-8A4E-4D2EBA6ECC3D}" destId="{CA350243-8D9B-49F0-813B-CBBC028D1CAE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F8BA1-0718-47E5-A6E7-EBDFC14F1C8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177EC8-A65A-4DEE-AD66-BF3550A37A53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2"/>
              </a:solidFill>
            </a:rPr>
            <a:t>Основные препятствия развитию</a:t>
          </a:r>
          <a:endParaRPr lang="ru-RU" sz="4000" b="1" dirty="0">
            <a:solidFill>
              <a:schemeClr val="tx2"/>
            </a:solidFill>
          </a:endParaRPr>
        </a:p>
      </dgm:t>
    </dgm:pt>
    <dgm:pt modelId="{90745F30-026E-42CE-95A6-6FC7C7B0E486}" type="parTrans" cxnId="{A962C4DE-E7F2-4E34-B4FF-5C46ADEE8F5C}">
      <dgm:prSet/>
      <dgm:spPr/>
      <dgm:t>
        <a:bodyPr/>
        <a:lstStyle/>
        <a:p>
          <a:endParaRPr lang="ru-RU"/>
        </a:p>
      </dgm:t>
    </dgm:pt>
    <dgm:pt modelId="{FB06C1B7-12DE-4E21-B969-F3236C3CF990}" type="sibTrans" cxnId="{A962C4DE-E7F2-4E34-B4FF-5C46ADEE8F5C}">
      <dgm:prSet/>
      <dgm:spPr/>
      <dgm:t>
        <a:bodyPr/>
        <a:lstStyle/>
        <a:p>
          <a:endParaRPr lang="ru-RU"/>
        </a:p>
      </dgm:t>
    </dgm:pt>
    <dgm:pt modelId="{695178A3-1A92-4C10-9129-ADC468D520E1}">
      <dgm:prSet phldrT="[Текст]" custT="1"/>
      <dgm:spPr/>
      <dgm:t>
        <a:bodyPr/>
        <a:lstStyle/>
        <a:p>
          <a:r>
            <a:rPr lang="ru-RU" sz="1600" b="1" dirty="0" smtClean="0"/>
            <a:t>Высокий уровень налоговой нагрузки</a:t>
          </a:r>
          <a:endParaRPr lang="ru-RU" sz="1600" b="1" dirty="0"/>
        </a:p>
      </dgm:t>
    </dgm:pt>
    <dgm:pt modelId="{CD3034E9-520F-437B-81A6-320A0EF995DC}" type="parTrans" cxnId="{54D81CB2-BBBD-4E52-9301-06340F48F561}">
      <dgm:prSet/>
      <dgm:spPr/>
      <dgm:t>
        <a:bodyPr/>
        <a:lstStyle/>
        <a:p>
          <a:endParaRPr lang="ru-RU"/>
        </a:p>
      </dgm:t>
    </dgm:pt>
    <dgm:pt modelId="{62D794B8-E5C5-41A8-A373-7AC508D67CB9}" type="sibTrans" cxnId="{54D81CB2-BBBD-4E52-9301-06340F48F561}">
      <dgm:prSet/>
      <dgm:spPr/>
      <dgm:t>
        <a:bodyPr/>
        <a:lstStyle/>
        <a:p>
          <a:endParaRPr lang="ru-RU"/>
        </a:p>
      </dgm:t>
    </dgm:pt>
    <dgm:pt modelId="{2CB03110-92D2-4E4B-B71A-7764E23AC115}">
      <dgm:prSet phldrT="[Текст]" custT="1"/>
      <dgm:spPr/>
      <dgm:t>
        <a:bodyPr/>
        <a:lstStyle/>
        <a:p>
          <a:r>
            <a:rPr lang="ru-RU" sz="1600" b="1" dirty="0" smtClean="0"/>
            <a:t>Конкуренция «дверь в дверь»</a:t>
          </a:r>
          <a:endParaRPr lang="ru-RU" sz="1600" b="1" dirty="0"/>
        </a:p>
      </dgm:t>
    </dgm:pt>
    <dgm:pt modelId="{DE8006C9-CCE6-4339-BE76-115F6DCD181E}" type="parTrans" cxnId="{80705FEC-C011-47E5-9813-09FAF20B8367}">
      <dgm:prSet/>
      <dgm:spPr/>
      <dgm:t>
        <a:bodyPr/>
        <a:lstStyle/>
        <a:p>
          <a:endParaRPr lang="ru-RU"/>
        </a:p>
      </dgm:t>
    </dgm:pt>
    <dgm:pt modelId="{680CC1CD-4D8C-4F68-9BC3-351BD3948EDA}" type="sibTrans" cxnId="{80705FEC-C011-47E5-9813-09FAF20B8367}">
      <dgm:prSet/>
      <dgm:spPr/>
      <dgm:t>
        <a:bodyPr/>
        <a:lstStyle/>
        <a:p>
          <a:endParaRPr lang="ru-RU"/>
        </a:p>
      </dgm:t>
    </dgm:pt>
    <dgm:pt modelId="{39525621-1F40-4522-9B88-865244232937}">
      <dgm:prSet phldrT="[Текст]" custT="1"/>
      <dgm:spPr/>
      <dgm:t>
        <a:bodyPr/>
        <a:lstStyle/>
        <a:p>
          <a:r>
            <a:rPr lang="ru-RU" sz="1600" b="1" dirty="0" smtClean="0"/>
            <a:t>Ужесточение государственного регулирования</a:t>
          </a:r>
          <a:endParaRPr lang="ru-RU" sz="1600" b="1" dirty="0"/>
        </a:p>
      </dgm:t>
    </dgm:pt>
    <dgm:pt modelId="{DA4A8ED2-662D-4507-B181-14E081366792}" type="parTrans" cxnId="{A00E0362-9308-4CAE-BE7C-929BF4DE71FD}">
      <dgm:prSet/>
      <dgm:spPr/>
      <dgm:t>
        <a:bodyPr/>
        <a:lstStyle/>
        <a:p>
          <a:endParaRPr lang="ru-RU"/>
        </a:p>
      </dgm:t>
    </dgm:pt>
    <dgm:pt modelId="{5134834D-0E83-4BC2-857D-265245DF60B0}" type="sibTrans" cxnId="{A00E0362-9308-4CAE-BE7C-929BF4DE71FD}">
      <dgm:prSet/>
      <dgm:spPr/>
      <dgm:t>
        <a:bodyPr/>
        <a:lstStyle/>
        <a:p>
          <a:endParaRPr lang="ru-RU"/>
        </a:p>
      </dgm:t>
    </dgm:pt>
    <dgm:pt modelId="{E0F1506D-8288-412B-AAF2-C656F3A8F6BE}">
      <dgm:prSet phldrT="[Текст]" custT="1"/>
      <dgm:spPr/>
      <dgm:t>
        <a:bodyPr/>
        <a:lstStyle/>
        <a:p>
          <a:r>
            <a:rPr lang="ru-RU" sz="1600" b="1" dirty="0" smtClean="0"/>
            <a:t>Кадровый голод</a:t>
          </a:r>
          <a:endParaRPr lang="ru-RU" sz="1600" b="1" dirty="0"/>
        </a:p>
      </dgm:t>
    </dgm:pt>
    <dgm:pt modelId="{58F34D1F-D02A-4D9A-9610-1476FE8E8299}" type="parTrans" cxnId="{CB3567DA-C030-4D01-AE4C-5D1654A0702E}">
      <dgm:prSet/>
      <dgm:spPr/>
      <dgm:t>
        <a:bodyPr/>
        <a:lstStyle/>
        <a:p>
          <a:endParaRPr lang="ru-RU"/>
        </a:p>
      </dgm:t>
    </dgm:pt>
    <dgm:pt modelId="{329E2DBB-C3F4-4076-A863-5330DE3C8033}" type="sibTrans" cxnId="{CB3567DA-C030-4D01-AE4C-5D1654A0702E}">
      <dgm:prSet/>
      <dgm:spPr/>
      <dgm:t>
        <a:bodyPr/>
        <a:lstStyle/>
        <a:p>
          <a:endParaRPr lang="ru-RU"/>
        </a:p>
      </dgm:t>
    </dgm:pt>
    <dgm:pt modelId="{10216405-EC59-4185-AA85-ED53004151DC}">
      <dgm:prSet phldrT="[Текст]" custT="1"/>
      <dgm:spPr/>
      <dgm:t>
        <a:bodyPr/>
        <a:lstStyle/>
        <a:p>
          <a:r>
            <a:rPr lang="ru-RU" sz="1600" b="1" dirty="0" smtClean="0"/>
            <a:t>Высокий уровень концентрации крупных рынков</a:t>
          </a:r>
          <a:endParaRPr lang="ru-RU" sz="1600" b="1" dirty="0"/>
        </a:p>
      </dgm:t>
    </dgm:pt>
    <dgm:pt modelId="{49E6DFBB-5F58-4D31-A50C-6D1E520E1D8D}" type="parTrans" cxnId="{965B7708-5838-4B2D-A360-D937179D5C98}">
      <dgm:prSet/>
      <dgm:spPr/>
      <dgm:t>
        <a:bodyPr/>
        <a:lstStyle/>
        <a:p>
          <a:endParaRPr lang="ru-RU"/>
        </a:p>
      </dgm:t>
    </dgm:pt>
    <dgm:pt modelId="{CBD72F1F-67B5-400C-AB4F-615CADCE3996}" type="sibTrans" cxnId="{965B7708-5838-4B2D-A360-D937179D5C98}">
      <dgm:prSet/>
      <dgm:spPr/>
      <dgm:t>
        <a:bodyPr/>
        <a:lstStyle/>
        <a:p>
          <a:endParaRPr lang="ru-RU"/>
        </a:p>
      </dgm:t>
    </dgm:pt>
    <dgm:pt modelId="{D185DDE3-0DA2-41C5-991A-A3A35A53058D}">
      <dgm:prSet phldrT="[Текст]" custT="1"/>
      <dgm:spPr/>
      <dgm:t>
        <a:bodyPr/>
        <a:lstStyle/>
        <a:p>
          <a:r>
            <a:rPr lang="ru-RU" sz="1600" b="1" dirty="0" smtClean="0"/>
            <a:t>Социальная нагрузка</a:t>
          </a:r>
          <a:endParaRPr lang="ru-RU" sz="1600" b="1" dirty="0"/>
        </a:p>
      </dgm:t>
    </dgm:pt>
    <dgm:pt modelId="{98A4C80B-FD8D-4648-8E69-52C788A56850}" type="parTrans" cxnId="{355DE0FB-D4CD-4EAC-BC96-80C18D57812F}">
      <dgm:prSet/>
      <dgm:spPr/>
      <dgm:t>
        <a:bodyPr/>
        <a:lstStyle/>
        <a:p>
          <a:endParaRPr lang="ru-RU"/>
        </a:p>
      </dgm:t>
    </dgm:pt>
    <dgm:pt modelId="{8D670830-B186-42D0-B984-7F32669E87AB}" type="sibTrans" cxnId="{355DE0FB-D4CD-4EAC-BC96-80C18D57812F}">
      <dgm:prSet/>
      <dgm:spPr/>
      <dgm:t>
        <a:bodyPr/>
        <a:lstStyle/>
        <a:p>
          <a:endParaRPr lang="ru-RU"/>
        </a:p>
      </dgm:t>
    </dgm:pt>
    <dgm:pt modelId="{C2C0891C-929D-4FDE-9A9C-98BA8C4D98A5}">
      <dgm:prSet phldrT="[Текст]" custT="1"/>
      <dgm:spPr/>
      <dgm:t>
        <a:bodyPr/>
        <a:lstStyle/>
        <a:p>
          <a:r>
            <a:rPr lang="ru-RU" sz="1600" b="1" dirty="0" smtClean="0"/>
            <a:t>Рост стоимости аренды помещений</a:t>
          </a:r>
          <a:endParaRPr lang="ru-RU" sz="1600" b="1" dirty="0"/>
        </a:p>
      </dgm:t>
    </dgm:pt>
    <dgm:pt modelId="{C49B0D13-BD77-4FBC-91D3-98049E426BCD}" type="parTrans" cxnId="{EAA6C98C-D834-487B-B6A9-8F9532229205}">
      <dgm:prSet/>
      <dgm:spPr/>
      <dgm:t>
        <a:bodyPr/>
        <a:lstStyle/>
        <a:p>
          <a:endParaRPr lang="ru-RU"/>
        </a:p>
      </dgm:t>
    </dgm:pt>
    <dgm:pt modelId="{5777FFC0-4D37-4C29-8336-9F6A7F02779B}" type="sibTrans" cxnId="{EAA6C98C-D834-487B-B6A9-8F9532229205}">
      <dgm:prSet/>
      <dgm:spPr/>
      <dgm:t>
        <a:bodyPr/>
        <a:lstStyle/>
        <a:p>
          <a:endParaRPr lang="ru-RU"/>
        </a:p>
      </dgm:t>
    </dgm:pt>
    <dgm:pt modelId="{00EAADC7-62D1-4FF1-B8C3-8F4710138601}" type="pres">
      <dgm:prSet presAssocID="{667F8BA1-0718-47E5-A6E7-EBDFC14F1C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DDEA8C-51C2-495E-BE33-3D95D40B26EF}" type="pres">
      <dgm:prSet presAssocID="{D0177EC8-A65A-4DEE-AD66-BF3550A37A53}" presName="compNode" presStyleCnt="0"/>
      <dgm:spPr/>
    </dgm:pt>
    <dgm:pt modelId="{BB7018E5-51A4-4C6C-83FB-60F4355BB117}" type="pres">
      <dgm:prSet presAssocID="{D0177EC8-A65A-4DEE-AD66-BF3550A37A53}" presName="aNode" presStyleLbl="bgShp" presStyleIdx="0" presStyleCnt="1" custLinFactNeighborY="-9964"/>
      <dgm:spPr/>
      <dgm:t>
        <a:bodyPr/>
        <a:lstStyle/>
        <a:p>
          <a:endParaRPr lang="ru-RU"/>
        </a:p>
      </dgm:t>
    </dgm:pt>
    <dgm:pt modelId="{65F60CEB-C7C4-4DCE-B857-4C30AA8A78A5}" type="pres">
      <dgm:prSet presAssocID="{D0177EC8-A65A-4DEE-AD66-BF3550A37A53}" presName="textNode" presStyleLbl="bgShp" presStyleIdx="0" presStyleCnt="1"/>
      <dgm:spPr/>
      <dgm:t>
        <a:bodyPr/>
        <a:lstStyle/>
        <a:p>
          <a:endParaRPr lang="ru-RU"/>
        </a:p>
      </dgm:t>
    </dgm:pt>
    <dgm:pt modelId="{C4A29B1F-E9A9-4F5F-B0F6-06133A9E6916}" type="pres">
      <dgm:prSet presAssocID="{D0177EC8-A65A-4DEE-AD66-BF3550A37A53}" presName="compChildNode" presStyleCnt="0"/>
      <dgm:spPr/>
    </dgm:pt>
    <dgm:pt modelId="{8308031C-5A25-4CA4-9AF8-AF8645DF5F57}" type="pres">
      <dgm:prSet presAssocID="{D0177EC8-A65A-4DEE-AD66-BF3550A37A53}" presName="theInnerList" presStyleCnt="0"/>
      <dgm:spPr/>
    </dgm:pt>
    <dgm:pt modelId="{4D176BDD-8830-4EFA-9041-2CD683EA374D}" type="pres">
      <dgm:prSet presAssocID="{695178A3-1A92-4C10-9129-ADC468D520E1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35C05-FE45-46A4-A247-BF1658D79D7E}" type="pres">
      <dgm:prSet presAssocID="{695178A3-1A92-4C10-9129-ADC468D520E1}" presName="aSpace2" presStyleCnt="0"/>
      <dgm:spPr/>
    </dgm:pt>
    <dgm:pt modelId="{FFD0EC7A-B71E-4F6B-BE81-E1644349909B}" type="pres">
      <dgm:prSet presAssocID="{39525621-1F40-4522-9B88-865244232937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76FC2-47FD-4F22-A021-5B8EA13D2C56}" type="pres">
      <dgm:prSet presAssocID="{39525621-1F40-4522-9B88-865244232937}" presName="aSpace2" presStyleCnt="0"/>
      <dgm:spPr/>
    </dgm:pt>
    <dgm:pt modelId="{E39F5AE9-E410-4F57-9D48-F2745CD089B4}" type="pres">
      <dgm:prSet presAssocID="{2CB03110-92D2-4E4B-B71A-7764E23AC115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FF366-1FC7-463A-9279-B41681FD1366}" type="pres">
      <dgm:prSet presAssocID="{2CB03110-92D2-4E4B-B71A-7764E23AC115}" presName="aSpace2" presStyleCnt="0"/>
      <dgm:spPr/>
    </dgm:pt>
    <dgm:pt modelId="{F85ABA58-99D8-434C-8D20-3333838D2768}" type="pres">
      <dgm:prSet presAssocID="{E0F1506D-8288-412B-AAF2-C656F3A8F6BE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65461-62C0-49CE-9441-4C0138C3137A}" type="pres">
      <dgm:prSet presAssocID="{E0F1506D-8288-412B-AAF2-C656F3A8F6BE}" presName="aSpace2" presStyleCnt="0"/>
      <dgm:spPr/>
    </dgm:pt>
    <dgm:pt modelId="{55F0F76B-3511-4CF7-B879-C55BE3C3F210}" type="pres">
      <dgm:prSet presAssocID="{10216405-EC59-4185-AA85-ED53004151DC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AD178-54C2-4C66-8722-CBCCE8B8103F}" type="pres">
      <dgm:prSet presAssocID="{10216405-EC59-4185-AA85-ED53004151DC}" presName="aSpace2" presStyleCnt="0"/>
      <dgm:spPr/>
    </dgm:pt>
    <dgm:pt modelId="{9E51FBC4-4FBB-48DE-B5C8-52F293492619}" type="pres">
      <dgm:prSet presAssocID="{D185DDE3-0DA2-41C5-991A-A3A35A53058D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F456A-C355-4E15-A1C0-4EB3981F74AA}" type="pres">
      <dgm:prSet presAssocID="{D185DDE3-0DA2-41C5-991A-A3A35A53058D}" presName="aSpace2" presStyleCnt="0"/>
      <dgm:spPr/>
    </dgm:pt>
    <dgm:pt modelId="{9A8B2FB3-96C0-4F65-8434-7BAA6E5B1B21}" type="pres">
      <dgm:prSet presAssocID="{C2C0891C-929D-4FDE-9A9C-98BA8C4D98A5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705FEC-C011-47E5-9813-09FAF20B8367}" srcId="{D0177EC8-A65A-4DEE-AD66-BF3550A37A53}" destId="{2CB03110-92D2-4E4B-B71A-7764E23AC115}" srcOrd="2" destOrd="0" parTransId="{DE8006C9-CCE6-4339-BE76-115F6DCD181E}" sibTransId="{680CC1CD-4D8C-4F68-9BC3-351BD3948EDA}"/>
    <dgm:cxn modelId="{A474B9FB-DB80-43E3-8F02-D7426A3E6CC6}" type="presOf" srcId="{667F8BA1-0718-47E5-A6E7-EBDFC14F1C8B}" destId="{00EAADC7-62D1-4FF1-B8C3-8F4710138601}" srcOrd="0" destOrd="0" presId="urn:microsoft.com/office/officeart/2005/8/layout/lProcess2"/>
    <dgm:cxn modelId="{A962C4DE-E7F2-4E34-B4FF-5C46ADEE8F5C}" srcId="{667F8BA1-0718-47E5-A6E7-EBDFC14F1C8B}" destId="{D0177EC8-A65A-4DEE-AD66-BF3550A37A53}" srcOrd="0" destOrd="0" parTransId="{90745F30-026E-42CE-95A6-6FC7C7B0E486}" sibTransId="{FB06C1B7-12DE-4E21-B969-F3236C3CF990}"/>
    <dgm:cxn modelId="{355DE0FB-D4CD-4EAC-BC96-80C18D57812F}" srcId="{D0177EC8-A65A-4DEE-AD66-BF3550A37A53}" destId="{D185DDE3-0DA2-41C5-991A-A3A35A53058D}" srcOrd="5" destOrd="0" parTransId="{98A4C80B-FD8D-4648-8E69-52C788A56850}" sibTransId="{8D670830-B186-42D0-B984-7F32669E87AB}"/>
    <dgm:cxn modelId="{8BFE5BDE-931C-4623-BA9D-82748B6ACCD3}" type="presOf" srcId="{2CB03110-92D2-4E4B-B71A-7764E23AC115}" destId="{E39F5AE9-E410-4F57-9D48-F2745CD089B4}" srcOrd="0" destOrd="0" presId="urn:microsoft.com/office/officeart/2005/8/layout/lProcess2"/>
    <dgm:cxn modelId="{6667A9A9-1A2A-4704-A0D2-506EBDFD01B7}" type="presOf" srcId="{D0177EC8-A65A-4DEE-AD66-BF3550A37A53}" destId="{65F60CEB-C7C4-4DCE-B857-4C30AA8A78A5}" srcOrd="1" destOrd="0" presId="urn:microsoft.com/office/officeart/2005/8/layout/lProcess2"/>
    <dgm:cxn modelId="{5669CDC5-323C-449A-AE33-1DF5952446C9}" type="presOf" srcId="{D0177EC8-A65A-4DEE-AD66-BF3550A37A53}" destId="{BB7018E5-51A4-4C6C-83FB-60F4355BB117}" srcOrd="0" destOrd="0" presId="urn:microsoft.com/office/officeart/2005/8/layout/lProcess2"/>
    <dgm:cxn modelId="{E52CB479-061B-42CE-A3F3-35E830C03A3C}" type="presOf" srcId="{10216405-EC59-4185-AA85-ED53004151DC}" destId="{55F0F76B-3511-4CF7-B879-C55BE3C3F210}" srcOrd="0" destOrd="0" presId="urn:microsoft.com/office/officeart/2005/8/layout/lProcess2"/>
    <dgm:cxn modelId="{EAA6C98C-D834-487B-B6A9-8F9532229205}" srcId="{D0177EC8-A65A-4DEE-AD66-BF3550A37A53}" destId="{C2C0891C-929D-4FDE-9A9C-98BA8C4D98A5}" srcOrd="6" destOrd="0" parTransId="{C49B0D13-BD77-4FBC-91D3-98049E426BCD}" sibTransId="{5777FFC0-4D37-4C29-8336-9F6A7F02779B}"/>
    <dgm:cxn modelId="{F039AF5F-8CF3-44F4-A486-F0A3467563BE}" type="presOf" srcId="{E0F1506D-8288-412B-AAF2-C656F3A8F6BE}" destId="{F85ABA58-99D8-434C-8D20-3333838D2768}" srcOrd="0" destOrd="0" presId="urn:microsoft.com/office/officeart/2005/8/layout/lProcess2"/>
    <dgm:cxn modelId="{221B5FDD-79F2-4950-8BCC-EA57B65D03AF}" type="presOf" srcId="{C2C0891C-929D-4FDE-9A9C-98BA8C4D98A5}" destId="{9A8B2FB3-96C0-4F65-8434-7BAA6E5B1B21}" srcOrd="0" destOrd="0" presId="urn:microsoft.com/office/officeart/2005/8/layout/lProcess2"/>
    <dgm:cxn modelId="{965B7708-5838-4B2D-A360-D937179D5C98}" srcId="{D0177EC8-A65A-4DEE-AD66-BF3550A37A53}" destId="{10216405-EC59-4185-AA85-ED53004151DC}" srcOrd="4" destOrd="0" parTransId="{49E6DFBB-5F58-4D31-A50C-6D1E520E1D8D}" sibTransId="{CBD72F1F-67B5-400C-AB4F-615CADCE3996}"/>
    <dgm:cxn modelId="{A00E0362-9308-4CAE-BE7C-929BF4DE71FD}" srcId="{D0177EC8-A65A-4DEE-AD66-BF3550A37A53}" destId="{39525621-1F40-4522-9B88-865244232937}" srcOrd="1" destOrd="0" parTransId="{DA4A8ED2-662D-4507-B181-14E081366792}" sibTransId="{5134834D-0E83-4BC2-857D-265245DF60B0}"/>
    <dgm:cxn modelId="{E6E6F773-B514-43A2-B18C-8FF798A98460}" type="presOf" srcId="{D185DDE3-0DA2-41C5-991A-A3A35A53058D}" destId="{9E51FBC4-4FBB-48DE-B5C8-52F293492619}" srcOrd="0" destOrd="0" presId="urn:microsoft.com/office/officeart/2005/8/layout/lProcess2"/>
    <dgm:cxn modelId="{046DC135-5880-4506-9A14-2FBCDA28BF69}" type="presOf" srcId="{695178A3-1A92-4C10-9129-ADC468D520E1}" destId="{4D176BDD-8830-4EFA-9041-2CD683EA374D}" srcOrd="0" destOrd="0" presId="urn:microsoft.com/office/officeart/2005/8/layout/lProcess2"/>
    <dgm:cxn modelId="{54D81CB2-BBBD-4E52-9301-06340F48F561}" srcId="{D0177EC8-A65A-4DEE-AD66-BF3550A37A53}" destId="{695178A3-1A92-4C10-9129-ADC468D520E1}" srcOrd="0" destOrd="0" parTransId="{CD3034E9-520F-437B-81A6-320A0EF995DC}" sibTransId="{62D794B8-E5C5-41A8-A373-7AC508D67CB9}"/>
    <dgm:cxn modelId="{91F8C0BE-30DE-4C42-B5C3-FCD64FECE5C2}" type="presOf" srcId="{39525621-1F40-4522-9B88-865244232937}" destId="{FFD0EC7A-B71E-4F6B-BE81-E1644349909B}" srcOrd="0" destOrd="0" presId="urn:microsoft.com/office/officeart/2005/8/layout/lProcess2"/>
    <dgm:cxn modelId="{CB3567DA-C030-4D01-AE4C-5D1654A0702E}" srcId="{D0177EC8-A65A-4DEE-AD66-BF3550A37A53}" destId="{E0F1506D-8288-412B-AAF2-C656F3A8F6BE}" srcOrd="3" destOrd="0" parTransId="{58F34D1F-D02A-4D9A-9610-1476FE8E8299}" sibTransId="{329E2DBB-C3F4-4076-A863-5330DE3C8033}"/>
    <dgm:cxn modelId="{9E5B4E3A-A9F6-496E-8184-1A133C727C87}" type="presParOf" srcId="{00EAADC7-62D1-4FF1-B8C3-8F4710138601}" destId="{56DDEA8C-51C2-495E-BE33-3D95D40B26EF}" srcOrd="0" destOrd="0" presId="urn:microsoft.com/office/officeart/2005/8/layout/lProcess2"/>
    <dgm:cxn modelId="{EADD9613-EF26-434B-9FD9-6280869CDF0C}" type="presParOf" srcId="{56DDEA8C-51C2-495E-BE33-3D95D40B26EF}" destId="{BB7018E5-51A4-4C6C-83FB-60F4355BB117}" srcOrd="0" destOrd="0" presId="urn:microsoft.com/office/officeart/2005/8/layout/lProcess2"/>
    <dgm:cxn modelId="{CA12A101-2771-40B4-9671-64C38473A30B}" type="presParOf" srcId="{56DDEA8C-51C2-495E-BE33-3D95D40B26EF}" destId="{65F60CEB-C7C4-4DCE-B857-4C30AA8A78A5}" srcOrd="1" destOrd="0" presId="urn:microsoft.com/office/officeart/2005/8/layout/lProcess2"/>
    <dgm:cxn modelId="{D1C3F9B9-BF45-475A-BCAF-1B5237CC78E7}" type="presParOf" srcId="{56DDEA8C-51C2-495E-BE33-3D95D40B26EF}" destId="{C4A29B1F-E9A9-4F5F-B0F6-06133A9E6916}" srcOrd="2" destOrd="0" presId="urn:microsoft.com/office/officeart/2005/8/layout/lProcess2"/>
    <dgm:cxn modelId="{B9AB6A52-B36F-4C91-AE2D-B3C1E77F78EC}" type="presParOf" srcId="{C4A29B1F-E9A9-4F5F-B0F6-06133A9E6916}" destId="{8308031C-5A25-4CA4-9AF8-AF8645DF5F57}" srcOrd="0" destOrd="0" presId="urn:microsoft.com/office/officeart/2005/8/layout/lProcess2"/>
    <dgm:cxn modelId="{D399BDC2-FFA3-4882-A39E-7DDA0C0EFE14}" type="presParOf" srcId="{8308031C-5A25-4CA4-9AF8-AF8645DF5F57}" destId="{4D176BDD-8830-4EFA-9041-2CD683EA374D}" srcOrd="0" destOrd="0" presId="urn:microsoft.com/office/officeart/2005/8/layout/lProcess2"/>
    <dgm:cxn modelId="{DA8EF283-AA11-414C-8B0B-E2CFCEE1215B}" type="presParOf" srcId="{8308031C-5A25-4CA4-9AF8-AF8645DF5F57}" destId="{6CD35C05-FE45-46A4-A247-BF1658D79D7E}" srcOrd="1" destOrd="0" presId="urn:microsoft.com/office/officeart/2005/8/layout/lProcess2"/>
    <dgm:cxn modelId="{B0E6A2F9-9549-477F-AFB0-C1B538DF72D1}" type="presParOf" srcId="{8308031C-5A25-4CA4-9AF8-AF8645DF5F57}" destId="{FFD0EC7A-B71E-4F6B-BE81-E1644349909B}" srcOrd="2" destOrd="0" presId="urn:microsoft.com/office/officeart/2005/8/layout/lProcess2"/>
    <dgm:cxn modelId="{2280656A-0907-4190-AC06-C0466BAF16DC}" type="presParOf" srcId="{8308031C-5A25-4CA4-9AF8-AF8645DF5F57}" destId="{01576FC2-47FD-4F22-A021-5B8EA13D2C56}" srcOrd="3" destOrd="0" presId="urn:microsoft.com/office/officeart/2005/8/layout/lProcess2"/>
    <dgm:cxn modelId="{D131B5CA-D329-40D9-A7AA-218A3B025EA9}" type="presParOf" srcId="{8308031C-5A25-4CA4-9AF8-AF8645DF5F57}" destId="{E39F5AE9-E410-4F57-9D48-F2745CD089B4}" srcOrd="4" destOrd="0" presId="urn:microsoft.com/office/officeart/2005/8/layout/lProcess2"/>
    <dgm:cxn modelId="{7AE735B1-2C28-4CE8-B8FF-84BE326ECBF6}" type="presParOf" srcId="{8308031C-5A25-4CA4-9AF8-AF8645DF5F57}" destId="{7B6FF366-1FC7-463A-9279-B41681FD1366}" srcOrd="5" destOrd="0" presId="urn:microsoft.com/office/officeart/2005/8/layout/lProcess2"/>
    <dgm:cxn modelId="{4A23A16E-8243-42E3-B467-AE76AC0F8375}" type="presParOf" srcId="{8308031C-5A25-4CA4-9AF8-AF8645DF5F57}" destId="{F85ABA58-99D8-434C-8D20-3333838D2768}" srcOrd="6" destOrd="0" presId="urn:microsoft.com/office/officeart/2005/8/layout/lProcess2"/>
    <dgm:cxn modelId="{3BADED7A-4C40-45DB-A3B5-9D4CB2DE91C6}" type="presParOf" srcId="{8308031C-5A25-4CA4-9AF8-AF8645DF5F57}" destId="{89E65461-62C0-49CE-9441-4C0138C3137A}" srcOrd="7" destOrd="0" presId="urn:microsoft.com/office/officeart/2005/8/layout/lProcess2"/>
    <dgm:cxn modelId="{32E67FBE-0573-4676-8F0C-9E9812433FAB}" type="presParOf" srcId="{8308031C-5A25-4CA4-9AF8-AF8645DF5F57}" destId="{55F0F76B-3511-4CF7-B879-C55BE3C3F210}" srcOrd="8" destOrd="0" presId="urn:microsoft.com/office/officeart/2005/8/layout/lProcess2"/>
    <dgm:cxn modelId="{6AC39CB1-C3AA-44E9-A933-F5C501395C2D}" type="presParOf" srcId="{8308031C-5A25-4CA4-9AF8-AF8645DF5F57}" destId="{745AD178-54C2-4C66-8722-CBCCE8B8103F}" srcOrd="9" destOrd="0" presId="urn:microsoft.com/office/officeart/2005/8/layout/lProcess2"/>
    <dgm:cxn modelId="{FA130599-5147-451A-B9F5-8FABD9FE49EF}" type="presParOf" srcId="{8308031C-5A25-4CA4-9AF8-AF8645DF5F57}" destId="{9E51FBC4-4FBB-48DE-B5C8-52F293492619}" srcOrd="10" destOrd="0" presId="urn:microsoft.com/office/officeart/2005/8/layout/lProcess2"/>
    <dgm:cxn modelId="{6573FFA1-E067-47A3-924E-BF0D6226D4FA}" type="presParOf" srcId="{8308031C-5A25-4CA4-9AF8-AF8645DF5F57}" destId="{684F456A-C355-4E15-A1C0-4EB3981F74AA}" srcOrd="11" destOrd="0" presId="urn:microsoft.com/office/officeart/2005/8/layout/lProcess2"/>
    <dgm:cxn modelId="{0C2FF3BF-98D1-42A6-8D03-C98900651FDB}" type="presParOf" srcId="{8308031C-5A25-4CA4-9AF8-AF8645DF5F57}" destId="{9A8B2FB3-96C0-4F65-8434-7BAA6E5B1B21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81966-0AA3-42E7-B7B8-2E99E7506244}">
      <dsp:nvSpPr>
        <dsp:cNvPr id="0" name=""/>
        <dsp:cNvSpPr/>
      </dsp:nvSpPr>
      <dsp:spPr>
        <a:xfrm>
          <a:off x="0" y="199391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Мультиформатность</a:t>
          </a:r>
          <a:endParaRPr lang="ru-RU" sz="1400" b="1" kern="1200" dirty="0"/>
        </a:p>
      </dsp:txBody>
      <dsp:txXfrm>
        <a:off x="0" y="199391"/>
        <a:ext cx="8352928" cy="336959"/>
      </dsp:txXfrm>
    </dsp:sp>
    <dsp:sp modelId="{76D48A2A-D761-46C1-8081-9553015FEFD2}">
      <dsp:nvSpPr>
        <dsp:cNvPr id="0" name=""/>
        <dsp:cNvSpPr/>
      </dsp:nvSpPr>
      <dsp:spPr>
        <a:xfrm>
          <a:off x="0" y="536351"/>
          <a:ext cx="835292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Со времен</a:t>
          </a:r>
          <a:r>
            <a:rPr lang="ru-RU" sz="1200" kern="1200" baseline="0" dirty="0" smtClean="0">
              <a:solidFill>
                <a:schemeClr val="tx2"/>
              </a:solidFill>
            </a:rPr>
            <a:t> финансового кризиса на рынке активно начал развиваться формат эконом-аптек, предназначенных для покупателей, чувствительных к цене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На текущий момент большинство федеральных и мультирегиональных сетей развивают свои бренды дискаунтеров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536351"/>
        <a:ext cx="8352928" cy="596160"/>
      </dsp:txXfrm>
    </dsp:sp>
    <dsp:sp modelId="{AFAFDAB5-371E-454F-AF44-16B9119E83B8}">
      <dsp:nvSpPr>
        <dsp:cNvPr id="0" name=""/>
        <dsp:cNvSpPr/>
      </dsp:nvSpPr>
      <dsp:spPr>
        <a:xfrm>
          <a:off x="0" y="1132511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Объединение муниципальных</a:t>
          </a:r>
          <a:r>
            <a:rPr lang="ru-RU" sz="1400" b="1" kern="1200" baseline="0" dirty="0" smtClean="0"/>
            <a:t> аптек с последующим акционированием и продажей</a:t>
          </a:r>
          <a:endParaRPr lang="ru-RU" sz="1400" b="1" kern="1200" dirty="0"/>
        </a:p>
      </dsp:txBody>
      <dsp:txXfrm>
        <a:off x="0" y="1132511"/>
        <a:ext cx="8352928" cy="336959"/>
      </dsp:txXfrm>
    </dsp:sp>
    <dsp:sp modelId="{D97AC7A5-CAB3-4AFF-8709-48B0C1B0355D}">
      <dsp:nvSpPr>
        <dsp:cNvPr id="0" name=""/>
        <dsp:cNvSpPr/>
      </dsp:nvSpPr>
      <dsp:spPr>
        <a:xfrm>
          <a:off x="0" y="1469471"/>
          <a:ext cx="8352928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Объединение муниципальных</a:t>
          </a:r>
          <a:r>
            <a:rPr lang="ru-RU" sz="1200" kern="1200" baseline="0" dirty="0" smtClean="0">
              <a:solidFill>
                <a:schemeClr val="tx2"/>
              </a:solidFill>
            </a:rPr>
            <a:t> сетей, в силу высокой социальной нагрузки, является одним из методов снижения нагрузкой на муниципальные бюджеты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baseline="0" dirty="0" smtClean="0">
              <a:solidFill>
                <a:schemeClr val="tx2"/>
              </a:solidFill>
            </a:rPr>
            <a:t>Акционированные активы являются достаточно привлекательными для </a:t>
          </a:r>
          <a:r>
            <a:rPr lang="en-US" sz="1200" kern="1200" baseline="0" dirty="0" smtClean="0">
              <a:solidFill>
                <a:schemeClr val="tx2"/>
              </a:solidFill>
            </a:rPr>
            <a:t>M&amp;A</a:t>
          </a:r>
          <a:r>
            <a:rPr lang="ru-RU" sz="1200" kern="1200" baseline="0" dirty="0" smtClean="0">
              <a:solidFill>
                <a:schemeClr val="tx2"/>
              </a:solidFill>
            </a:rPr>
            <a:t>, т.к. располагаются, как правило на центральных улицах города, в наиболее проходимых участках.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1469471"/>
        <a:ext cx="8352928" cy="761760"/>
      </dsp:txXfrm>
    </dsp:sp>
    <dsp:sp modelId="{322407F1-56AE-45BB-AE0C-3A43986C56DF}">
      <dsp:nvSpPr>
        <dsp:cNvPr id="0" name=""/>
        <dsp:cNvSpPr/>
      </dsp:nvSpPr>
      <dsp:spPr>
        <a:xfrm>
          <a:off x="0" y="2251617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СТМ</a:t>
          </a:r>
          <a:endParaRPr lang="ru-RU" sz="1400" b="1" kern="1200" dirty="0"/>
        </a:p>
      </dsp:txBody>
      <dsp:txXfrm>
        <a:off x="0" y="2251617"/>
        <a:ext cx="8352928" cy="336959"/>
      </dsp:txXfrm>
    </dsp:sp>
    <dsp:sp modelId="{E04EF369-A1BC-47DF-8447-E2BB77D79E5B}">
      <dsp:nvSpPr>
        <dsp:cNvPr id="0" name=""/>
        <dsp:cNvSpPr/>
      </dsp:nvSpPr>
      <dsp:spPr>
        <a:xfrm>
          <a:off x="0" y="2568192"/>
          <a:ext cx="835292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Достаточно высокая норма прибыли по данному ассортиментной категории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baseline="0" dirty="0" smtClean="0">
              <a:solidFill>
                <a:schemeClr val="tx2"/>
              </a:solidFill>
            </a:rPr>
            <a:t>Повышение узнаваемости бренда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2568192"/>
        <a:ext cx="8352928" cy="414000"/>
      </dsp:txXfrm>
    </dsp:sp>
    <dsp:sp modelId="{BDD78F45-E824-42CE-8D0B-DE7F79827C05}">
      <dsp:nvSpPr>
        <dsp:cNvPr id="0" name=""/>
        <dsp:cNvSpPr/>
      </dsp:nvSpPr>
      <dsp:spPr>
        <a:xfrm>
          <a:off x="0" y="2982192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Органическое</a:t>
          </a:r>
          <a:r>
            <a:rPr lang="ru-RU" sz="1400" b="1" kern="1200" baseline="0" dirty="0" smtClean="0"/>
            <a:t> развитие бизнеса</a:t>
          </a:r>
          <a:endParaRPr lang="ru-RU" sz="1400" b="1" kern="1200" dirty="0"/>
        </a:p>
      </dsp:txBody>
      <dsp:txXfrm>
        <a:off x="0" y="2982192"/>
        <a:ext cx="8352928" cy="336959"/>
      </dsp:txXfrm>
    </dsp:sp>
    <dsp:sp modelId="{B21A0A38-4F1F-4BB4-96FA-E80D3D4B8D64}">
      <dsp:nvSpPr>
        <dsp:cNvPr id="0" name=""/>
        <dsp:cNvSpPr/>
      </dsp:nvSpPr>
      <dsp:spPr>
        <a:xfrm>
          <a:off x="0" y="3319152"/>
          <a:ext cx="835292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Поступательное</a:t>
          </a:r>
          <a:r>
            <a:rPr lang="ru-RU" sz="1200" kern="1200" baseline="0" dirty="0" smtClean="0">
              <a:solidFill>
                <a:schemeClr val="tx2"/>
              </a:solidFill>
            </a:rPr>
            <a:t> открытие новых аптек или покупка рентабельных единичных аптек/локальных сетей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Контроль над ростом аптечной сети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3319152"/>
        <a:ext cx="8352928" cy="414000"/>
      </dsp:txXfrm>
    </dsp:sp>
    <dsp:sp modelId="{492776FC-288C-44B1-8DF3-409A88B85AFD}">
      <dsp:nvSpPr>
        <dsp:cNvPr id="0" name=""/>
        <dsp:cNvSpPr/>
      </dsp:nvSpPr>
      <dsp:spPr>
        <a:xfrm>
          <a:off x="0" y="3733152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Качественное</a:t>
          </a:r>
          <a:r>
            <a:rPr lang="ru-RU" sz="1400" b="1" kern="1200" baseline="0" dirty="0" smtClean="0"/>
            <a:t> развитие</a:t>
          </a:r>
          <a:endParaRPr lang="ru-RU" sz="1400" b="1" kern="1200" dirty="0"/>
        </a:p>
      </dsp:txBody>
      <dsp:txXfrm>
        <a:off x="0" y="3733152"/>
        <a:ext cx="8352928" cy="336959"/>
      </dsp:txXfrm>
    </dsp:sp>
    <dsp:sp modelId="{21ABE2FE-78C5-4060-9A1C-153CE0731DF0}">
      <dsp:nvSpPr>
        <dsp:cNvPr id="0" name=""/>
        <dsp:cNvSpPr/>
      </dsp:nvSpPr>
      <dsp:spPr>
        <a:xfrm>
          <a:off x="0" y="4070112"/>
          <a:ext cx="8352928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baseline="0" dirty="0" smtClean="0">
              <a:solidFill>
                <a:schemeClr val="tx2"/>
              </a:solidFill>
            </a:rPr>
            <a:t>Повышение уровня рентабельности за счёт оптимизации бизнес-процессов и снижения издержек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Внедрение бонусных и страховых программ, а также других клиентских сервисов</a:t>
          </a:r>
          <a:endParaRPr lang="ru-RU" sz="1200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Ассортиментное планирование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4070112"/>
        <a:ext cx="8352928" cy="629280"/>
      </dsp:txXfrm>
    </dsp:sp>
    <dsp:sp modelId="{4D1AE2DF-BD8F-49CF-B85F-D073D0FAF396}">
      <dsp:nvSpPr>
        <dsp:cNvPr id="0" name=""/>
        <dsp:cNvSpPr/>
      </dsp:nvSpPr>
      <dsp:spPr>
        <a:xfrm>
          <a:off x="0" y="4699392"/>
          <a:ext cx="8352928" cy="336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Развитие новых каналов продаж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0" y="4699392"/>
        <a:ext cx="8352928" cy="336959"/>
      </dsp:txXfrm>
    </dsp:sp>
    <dsp:sp modelId="{CA350243-8D9B-49F0-813B-CBBC028D1CAE}">
      <dsp:nvSpPr>
        <dsp:cNvPr id="0" name=""/>
        <dsp:cNvSpPr/>
      </dsp:nvSpPr>
      <dsp:spPr>
        <a:xfrm>
          <a:off x="0" y="5036351"/>
          <a:ext cx="8352928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solidFill>
                <a:schemeClr val="tx2"/>
              </a:solidFill>
            </a:rPr>
            <a:t>Интернет аптеки (развитие данного тренда можно ожидать после законодательного определения данного вида деятельности)</a:t>
          </a:r>
          <a:endParaRPr lang="ru-RU" sz="1200" kern="1200" dirty="0">
            <a:solidFill>
              <a:schemeClr val="tx2"/>
            </a:solidFill>
          </a:endParaRPr>
        </a:p>
      </dsp:txBody>
      <dsp:txXfrm>
        <a:off x="0" y="5036351"/>
        <a:ext cx="8352928" cy="38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7018E5-51A4-4C6C-83FB-60F4355BB117}">
      <dsp:nvSpPr>
        <dsp:cNvPr id="0" name=""/>
        <dsp:cNvSpPr/>
      </dsp:nvSpPr>
      <dsp:spPr>
        <a:xfrm>
          <a:off x="0" y="0"/>
          <a:ext cx="7752183" cy="46805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2"/>
              </a:solidFill>
            </a:rPr>
            <a:t>Основные препятствия развитию</a:t>
          </a:r>
          <a:endParaRPr lang="ru-RU" sz="4000" b="1" kern="1200" dirty="0">
            <a:solidFill>
              <a:schemeClr val="tx2"/>
            </a:solidFill>
          </a:endParaRPr>
        </a:p>
      </dsp:txBody>
      <dsp:txXfrm>
        <a:off x="0" y="0"/>
        <a:ext cx="7752183" cy="1404156"/>
      </dsp:txXfrm>
    </dsp:sp>
    <dsp:sp modelId="{4D176BDD-8830-4EFA-9041-2CD683EA374D}">
      <dsp:nvSpPr>
        <dsp:cNvPr id="0" name=""/>
        <dsp:cNvSpPr/>
      </dsp:nvSpPr>
      <dsp:spPr>
        <a:xfrm>
          <a:off x="775218" y="1407012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Высокий уровень налоговой нагрузки</a:t>
          </a:r>
          <a:endParaRPr lang="ru-RU" sz="1600" b="1" kern="1200" dirty="0"/>
        </a:p>
      </dsp:txBody>
      <dsp:txXfrm>
        <a:off x="775218" y="1407012"/>
        <a:ext cx="6201747" cy="383263"/>
      </dsp:txXfrm>
    </dsp:sp>
    <dsp:sp modelId="{FFD0EC7A-B71E-4F6B-BE81-E1644349909B}">
      <dsp:nvSpPr>
        <dsp:cNvPr id="0" name=""/>
        <dsp:cNvSpPr/>
      </dsp:nvSpPr>
      <dsp:spPr>
        <a:xfrm>
          <a:off x="775218" y="1849239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Ужесточение государственного регулирования</a:t>
          </a:r>
          <a:endParaRPr lang="ru-RU" sz="1600" b="1" kern="1200" dirty="0"/>
        </a:p>
      </dsp:txBody>
      <dsp:txXfrm>
        <a:off x="775218" y="1849239"/>
        <a:ext cx="6201747" cy="383263"/>
      </dsp:txXfrm>
    </dsp:sp>
    <dsp:sp modelId="{E39F5AE9-E410-4F57-9D48-F2745CD089B4}">
      <dsp:nvSpPr>
        <dsp:cNvPr id="0" name=""/>
        <dsp:cNvSpPr/>
      </dsp:nvSpPr>
      <dsp:spPr>
        <a:xfrm>
          <a:off x="775218" y="2291466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Конкуренция «дверь в дверь»</a:t>
          </a:r>
          <a:endParaRPr lang="ru-RU" sz="1600" b="1" kern="1200" dirty="0"/>
        </a:p>
      </dsp:txBody>
      <dsp:txXfrm>
        <a:off x="775218" y="2291466"/>
        <a:ext cx="6201747" cy="383263"/>
      </dsp:txXfrm>
    </dsp:sp>
    <dsp:sp modelId="{F85ABA58-99D8-434C-8D20-3333838D2768}">
      <dsp:nvSpPr>
        <dsp:cNvPr id="0" name=""/>
        <dsp:cNvSpPr/>
      </dsp:nvSpPr>
      <dsp:spPr>
        <a:xfrm>
          <a:off x="775218" y="2733693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Кадровый голод</a:t>
          </a:r>
          <a:endParaRPr lang="ru-RU" sz="1600" b="1" kern="1200" dirty="0"/>
        </a:p>
      </dsp:txBody>
      <dsp:txXfrm>
        <a:off x="775218" y="2733693"/>
        <a:ext cx="6201747" cy="383263"/>
      </dsp:txXfrm>
    </dsp:sp>
    <dsp:sp modelId="{55F0F76B-3511-4CF7-B879-C55BE3C3F210}">
      <dsp:nvSpPr>
        <dsp:cNvPr id="0" name=""/>
        <dsp:cNvSpPr/>
      </dsp:nvSpPr>
      <dsp:spPr>
        <a:xfrm>
          <a:off x="775218" y="3175920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Высокий уровень концентрации крупных рынков</a:t>
          </a:r>
          <a:endParaRPr lang="ru-RU" sz="1600" b="1" kern="1200" dirty="0"/>
        </a:p>
      </dsp:txBody>
      <dsp:txXfrm>
        <a:off x="775218" y="3175920"/>
        <a:ext cx="6201747" cy="383263"/>
      </dsp:txXfrm>
    </dsp:sp>
    <dsp:sp modelId="{9E51FBC4-4FBB-48DE-B5C8-52F293492619}">
      <dsp:nvSpPr>
        <dsp:cNvPr id="0" name=""/>
        <dsp:cNvSpPr/>
      </dsp:nvSpPr>
      <dsp:spPr>
        <a:xfrm>
          <a:off x="775218" y="3618147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Социальная нагрузка</a:t>
          </a:r>
          <a:endParaRPr lang="ru-RU" sz="1600" b="1" kern="1200" dirty="0"/>
        </a:p>
      </dsp:txBody>
      <dsp:txXfrm>
        <a:off x="775218" y="3618147"/>
        <a:ext cx="6201747" cy="383263"/>
      </dsp:txXfrm>
    </dsp:sp>
    <dsp:sp modelId="{9A8B2FB3-96C0-4F65-8434-7BAA6E5B1B21}">
      <dsp:nvSpPr>
        <dsp:cNvPr id="0" name=""/>
        <dsp:cNvSpPr/>
      </dsp:nvSpPr>
      <dsp:spPr>
        <a:xfrm>
          <a:off x="775218" y="4060373"/>
          <a:ext cx="6201747" cy="38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Рост стоимости аренды помещений</a:t>
          </a:r>
          <a:endParaRPr lang="ru-RU" sz="1600" b="1" kern="1200" dirty="0"/>
        </a:p>
      </dsp:txBody>
      <dsp:txXfrm>
        <a:off x="775218" y="4060373"/>
        <a:ext cx="6201747" cy="383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0.21667</cdr:x>
      <cdr:y>0.09782</cdr:y>
    </cdr:from>
    <cdr:to>
      <cdr:x>0.25</cdr:x>
      <cdr:y>0.15012</cdr:y>
    </cdr:to>
    <cdr:sp macro="" textlink="">
      <cdr:nvSpPr>
        <cdr:cNvPr id="5" name="Стрелка вниз 4"/>
        <cdr:cNvSpPr/>
      </cdr:nvSpPr>
      <cdr:spPr>
        <a:xfrm xmlns:a="http://schemas.openxmlformats.org/drawingml/2006/main">
          <a:off x="1872208" y="538718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0.21667</cdr:x>
      <cdr:y>0.38547</cdr:y>
    </cdr:from>
    <cdr:to>
      <cdr:x>0.25</cdr:x>
      <cdr:y>0.43777</cdr:y>
    </cdr:to>
    <cdr:sp macro="" textlink="">
      <cdr:nvSpPr>
        <cdr:cNvPr id="6" name="Стрелка вниз 5"/>
        <cdr:cNvSpPr/>
      </cdr:nvSpPr>
      <cdr:spPr>
        <a:xfrm xmlns:a="http://schemas.openxmlformats.org/drawingml/2006/main">
          <a:off x="1872208" y="2122894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0.20833</cdr:x>
      <cdr:y>0.67312</cdr:y>
    </cdr:from>
    <cdr:to>
      <cdr:x>0.24167</cdr:x>
      <cdr:y>0.72542</cdr:y>
    </cdr:to>
    <cdr:sp macro="" textlink="">
      <cdr:nvSpPr>
        <cdr:cNvPr id="8" name="Стрелка вниз 7"/>
        <cdr:cNvSpPr/>
      </cdr:nvSpPr>
      <cdr:spPr>
        <a:xfrm xmlns:a="http://schemas.openxmlformats.org/drawingml/2006/main" rot="10800000">
          <a:off x="1800200" y="3707070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E4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0.75833</cdr:x>
      <cdr:y>0.09782</cdr:y>
    </cdr:from>
    <cdr:to>
      <cdr:x>0.79167</cdr:x>
      <cdr:y>0.15012</cdr:y>
    </cdr:to>
    <cdr:sp macro="" textlink="">
      <cdr:nvSpPr>
        <cdr:cNvPr id="9" name="Стрелка вниз 8"/>
        <cdr:cNvSpPr/>
      </cdr:nvSpPr>
      <cdr:spPr>
        <a:xfrm xmlns:a="http://schemas.openxmlformats.org/drawingml/2006/main" rot="10800000">
          <a:off x="6552728" y="538718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E4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0.73333</cdr:x>
      <cdr:y>0.38547</cdr:y>
    </cdr:from>
    <cdr:to>
      <cdr:x>0.76667</cdr:x>
      <cdr:y>0.43777</cdr:y>
    </cdr:to>
    <cdr:sp macro="" textlink="">
      <cdr:nvSpPr>
        <cdr:cNvPr id="10" name="Стрелка вниз 9"/>
        <cdr:cNvSpPr/>
      </cdr:nvSpPr>
      <cdr:spPr>
        <a:xfrm xmlns:a="http://schemas.openxmlformats.org/drawingml/2006/main" rot="10800000">
          <a:off x="6336704" y="2122894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E4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0.70833</cdr:x>
      <cdr:y>0.67312</cdr:y>
    </cdr:from>
    <cdr:to>
      <cdr:x>0.74167</cdr:x>
      <cdr:y>0.72542</cdr:y>
    </cdr:to>
    <cdr:sp macro="" textlink="">
      <cdr:nvSpPr>
        <cdr:cNvPr id="11" name="Стрелка вниз 10"/>
        <cdr:cNvSpPr/>
      </cdr:nvSpPr>
      <cdr:spPr>
        <a:xfrm xmlns:a="http://schemas.openxmlformats.org/drawingml/2006/main" rot="10800000">
          <a:off x="6120680" y="3707070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E4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0.45833</cdr:x>
      <cdr:y>0.09782</cdr:y>
    </cdr:from>
    <cdr:to>
      <cdr:x>0.49167</cdr:x>
      <cdr:y>0.15012</cdr:y>
    </cdr:to>
    <cdr:sp macro="" textlink="">
      <cdr:nvSpPr>
        <cdr:cNvPr id="12" name="Стрелка вниз 11"/>
        <cdr:cNvSpPr/>
      </cdr:nvSpPr>
      <cdr:spPr>
        <a:xfrm xmlns:a="http://schemas.openxmlformats.org/drawingml/2006/main">
          <a:off x="3960440" y="538718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0.44167</cdr:x>
      <cdr:y>0.67312</cdr:y>
    </cdr:from>
    <cdr:to>
      <cdr:x>0.475</cdr:x>
      <cdr:y>0.72542</cdr:y>
    </cdr:to>
    <cdr:sp macro="" textlink="">
      <cdr:nvSpPr>
        <cdr:cNvPr id="13" name="Стрелка вниз 12"/>
        <cdr:cNvSpPr/>
      </cdr:nvSpPr>
      <cdr:spPr>
        <a:xfrm xmlns:a="http://schemas.openxmlformats.org/drawingml/2006/main">
          <a:off x="3816424" y="3707070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</cdr:x>
      <cdr:y>0.38547</cdr:y>
    </cdr:from>
    <cdr:to>
      <cdr:x>0.48333</cdr:x>
      <cdr:y>0.43777</cdr:y>
    </cdr:to>
    <cdr:sp macro="" textlink="">
      <cdr:nvSpPr>
        <cdr:cNvPr id="14" name="Стрелка вниз 13"/>
        <cdr:cNvSpPr/>
      </cdr:nvSpPr>
      <cdr:spPr>
        <a:xfrm xmlns:a="http://schemas.openxmlformats.org/drawingml/2006/main" rot="10800000">
          <a:off x="3888432" y="2122894"/>
          <a:ext cx="288032" cy="28803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E4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0.575</cdr:x>
      <cdr:y>0.65853</cdr:y>
    </cdr:from>
    <cdr:to>
      <cdr:x>0.65833</cdr:x>
      <cdr:y>0.75457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4968552" y="3456384"/>
          <a:ext cx="720080" cy="50405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0.36667</cdr:x>
      <cdr:y>0.72713</cdr:y>
    </cdr:from>
    <cdr:to>
      <cdr:x>0.45</cdr:x>
      <cdr:y>0.75457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H="1" flipV="1">
          <a:off x="3168352" y="3816424"/>
          <a:ext cx="720080" cy="14401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</cdr:x>
      <cdr:y>0.67225</cdr:y>
    </cdr:from>
    <cdr:to>
      <cdr:x>0.58333</cdr:x>
      <cdr:y>0.79573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8432" y="3528392"/>
          <a:ext cx="115212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rgbClr val="FF0000"/>
              </a:solidFill>
            </a:rPr>
            <a:t>Рост за счёт локальных игроков</a:t>
          </a:r>
          <a:endParaRPr lang="ru-RU" sz="12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1AD2A-FC3F-48FD-AB5F-1FEDCCB9E60F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8CAB-4369-46E7-92E8-CD81432E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9D8E-5357-4B9E-8F8A-6BC33F39BCBA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B0A5-569C-4588-986B-397A859D48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372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951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2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32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</a:t>
            </a:r>
            <a:r>
              <a:rPr lang="en-US" smtClean="0"/>
              <a:t>RNC Pharma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36512" y="0"/>
            <a:ext cx="9505056" cy="6858000"/>
          </a:xfrm>
          <a:prstGeom prst="rect">
            <a:avLst/>
          </a:prstGeom>
          <a:solidFill>
            <a:srgbClr val="000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 userDrawn="1"/>
        </p:nvSpPr>
        <p:spPr>
          <a:xfrm rot="20152823">
            <a:off x="-257947" y="135309"/>
            <a:ext cx="9820455" cy="5948305"/>
          </a:xfrm>
          <a:prstGeom prst="rightArrow">
            <a:avLst>
              <a:gd name="adj1" fmla="val 84702"/>
              <a:gd name="adj2" fmla="val 21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RNC pharm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998" y="548680"/>
            <a:ext cx="1893387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28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20486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68"/>
                </a:solidFill>
              </a:rPr>
              <a:t>Основные тенденции и перспективы развития сетевой фармрозницы в РФ</a:t>
            </a:r>
            <a:endParaRPr lang="ru-RU" sz="4000" b="1" dirty="0">
              <a:solidFill>
                <a:srgbClr val="000068"/>
              </a:solidFill>
            </a:endParaRPr>
          </a:p>
        </p:txBody>
      </p:sp>
      <p:sp>
        <p:nvSpPr>
          <p:cNvPr id="10242" name="AutoShape 2" descr="https://apf.mail.ru/cgi-bin/readmsg/LOGO_big.png?id=13757049630000000850%3B0%3B1&amp;exif=1&amp;bs=4200&amp;bl=15550&amp;ct=image%2Fpng&amp;cn=LOGO_big.pn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apf29.mail.ru/cgi-bin/readmsg/LOGO_big.png?id=13757049630000000850%3B0%3B1&amp;mode=attachment&amp;channel&amp;bs=4200&amp;bl=15550&amp;ct=image%2Fpng&amp;cn=LOGO_big.png&amp;cte=base64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0835" y="458286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Павел Расщупкин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директор по аналитике </a:t>
            </a:r>
            <a:r>
              <a:rPr lang="en-US" dirty="0" smtClean="0">
                <a:solidFill>
                  <a:srgbClr val="7030A0"/>
                </a:solidFill>
              </a:rPr>
              <a:t>RNC Pharma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663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68"/>
                </a:solidFill>
              </a:rPr>
              <a:t>Прогноз изменения концентрации аптечного сетевого </a:t>
            </a:r>
            <a:r>
              <a:rPr lang="ru-RU" b="1" dirty="0" err="1" smtClean="0">
                <a:solidFill>
                  <a:srgbClr val="000068"/>
                </a:solidFill>
              </a:rPr>
              <a:t>ритейла</a:t>
            </a:r>
            <a:r>
              <a:rPr lang="ru-RU" b="1" dirty="0" smtClean="0">
                <a:solidFill>
                  <a:srgbClr val="000068"/>
                </a:solidFill>
              </a:rPr>
              <a:t> (в долях рынка, занимаемых аптечными сетями, %)</a:t>
            </a:r>
            <a:endParaRPr lang="ru-RU" sz="1400" b="1" dirty="0">
              <a:solidFill>
                <a:srgbClr val="000068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908720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887894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000068"/>
                </a:solidFill>
              </a:rPr>
              <a:t>www.r</a:t>
            </a:r>
            <a:r>
              <a:rPr lang="en-US" sz="7200" b="1" dirty="0" smtClean="0">
                <a:solidFill>
                  <a:srgbClr val="FF5B00"/>
                </a:solidFill>
              </a:rPr>
              <a:t>n</a:t>
            </a:r>
            <a:r>
              <a:rPr lang="en-US" sz="7200" b="1" dirty="0" smtClean="0">
                <a:solidFill>
                  <a:srgbClr val="000068"/>
                </a:solidFill>
              </a:rPr>
              <a:t>c</a:t>
            </a:r>
            <a:r>
              <a:rPr lang="en-US" sz="7200" b="1" dirty="0" smtClean="0">
                <a:solidFill>
                  <a:srgbClr val="000068"/>
                </a:solidFill>
                <a:latin typeface="Brush Script MT" pitchFamily="66" charset="0"/>
              </a:rPr>
              <a:t>ph</a:t>
            </a:r>
            <a:r>
              <a:rPr lang="en-US" sz="7200" b="1" dirty="0" smtClean="0">
                <a:solidFill>
                  <a:srgbClr val="000068"/>
                </a:solidFill>
              </a:rPr>
              <a:t>.ru</a:t>
            </a:r>
          </a:p>
        </p:txBody>
      </p:sp>
    </p:spTree>
    <p:extLst>
      <p:ext uri="{BB962C8B-B14F-4D97-AF65-F5344CB8AC3E}">
        <p14:creationId xmlns:p14="http://schemas.microsoft.com/office/powerpoint/2010/main" xmlns="" val="415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68"/>
                </a:solidFill>
              </a:rPr>
              <a:t>ТОП-5 аптечных сетей на розничном коммерческом рынке РФ итогам 1-2 кв. 2013 г.</a:t>
            </a:r>
            <a:endParaRPr lang="ru-RU" sz="1400" b="1" dirty="0">
              <a:solidFill>
                <a:srgbClr val="000068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77448"/>
          <a:ext cx="8640960" cy="5331872"/>
        </p:xfrm>
        <a:graphic>
          <a:graphicData uri="http://schemas.openxmlformats.org/drawingml/2006/table">
            <a:tbl>
              <a:tblPr/>
              <a:tblGrid>
                <a:gridCol w="273122"/>
                <a:gridCol w="1887118"/>
                <a:gridCol w="1224136"/>
                <a:gridCol w="1080120"/>
                <a:gridCol w="1080120"/>
                <a:gridCol w="1008112"/>
                <a:gridCol w="2088232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Аптечная сеть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Центральный офис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Число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аптек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,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итогам 1-2 </a:t>
                      </a:r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кв. 2013 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по итогам 1-2 кв. 2012 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Прирост валового</a:t>
                      </a:r>
                      <a:r>
                        <a:rPr lang="ru-RU" sz="13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объёма продаж, относительно 1-2 кв. 2012 </a:t>
                      </a:r>
                      <a:r>
                        <a:rPr lang="ru-RU" sz="13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г., %</a:t>
                      </a:r>
                      <a:endParaRPr lang="ru-RU" sz="13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Федеральные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Ригла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885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Аптеки 36,6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737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-10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Фармакор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С.-Петербург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Имплозия</a:t>
                      </a:r>
                      <a:r>
                        <a:rPr lang="ru-RU" sz="13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*</a:t>
                      </a:r>
                      <a:endParaRPr lang="ru-RU" sz="13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Самара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Радуга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С.-Петербург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Мультирегиональные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А5 </a:t>
                      </a:r>
                      <a:r>
                        <a:rPr lang="en-US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-4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Фармаимпекс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Ижевск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34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Фармленд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Уфа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Старый лекарь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Вита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Самара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454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Локальные аптечные сети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en-US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A.V.E. 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Самсон-Фарма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Волгофарм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Волгоград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Губернские аптеки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Красноярск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267</a:t>
                      </a:r>
                      <a:endParaRPr lang="ru-RU" sz="13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0,</a:t>
                      </a:r>
                      <a:r>
                        <a:rPr lang="en-US" sz="13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0,</a:t>
                      </a: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300" b="1" i="0" u="none" strike="noStrike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Аптека Диалог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defTabSz="9144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16</a:t>
                      </a:r>
                      <a:endParaRPr lang="ru-RU" sz="13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0,</a:t>
                      </a:r>
                      <a:r>
                        <a:rPr lang="en-US" sz="1300" b="1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0,</a:t>
                      </a: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ru-RU" sz="13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2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kern="1200" dirty="0">
                        <a:solidFill>
                          <a:schemeClr val="tx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3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* Экспертная оценка</a:t>
                      </a:r>
                      <a:endParaRPr lang="ru-RU" sz="9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80000" algn="l" fontAlgn="b"/>
                      <a:endParaRPr lang="ru-RU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2344" y="179348"/>
            <a:ext cx="74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Структура продаж аптечных сетей </a:t>
            </a:r>
            <a:r>
              <a:rPr lang="ru-RU" dirty="0" smtClean="0"/>
              <a:t>в денежном выражении, %*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874058"/>
          <a:ext cx="8640960" cy="550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92224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dirty="0" smtClean="0">
                <a:solidFill>
                  <a:srgbClr val="4F81BD">
                    <a:lumMod val="75000"/>
                  </a:srgbClr>
                </a:solidFill>
              </a:rPr>
              <a:t>*по данным более 80 ведущих аптечных сетей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Динамика </a:t>
            </a:r>
            <a:r>
              <a:rPr lang="ru-RU" dirty="0" smtClean="0"/>
              <a:t>прироста объёмов розничных </a:t>
            </a:r>
            <a:r>
              <a:rPr lang="ru-RU" dirty="0"/>
              <a:t>коммерческих продаж </a:t>
            </a:r>
            <a:r>
              <a:rPr lang="ru-RU" dirty="0" smtClean="0"/>
              <a:t>ЛС в РФ </a:t>
            </a:r>
            <a:r>
              <a:rPr lang="ru-RU" dirty="0"/>
              <a:t>относительно аналогичного периода прошлого </a:t>
            </a:r>
            <a:r>
              <a:rPr lang="ru-RU" dirty="0" smtClean="0"/>
              <a:t>года, %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Pharma, IMS, DSM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980728"/>
          <a:ext cx="8640959" cy="524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2843808" y="2276872"/>
            <a:ext cx="576064" cy="2520280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2" y="2564904"/>
            <a:ext cx="504056" cy="1872208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Структура аптечного ритейла розничного коммерческого рынка </a:t>
            </a:r>
            <a:r>
              <a:rPr lang="ru-RU" dirty="0" smtClean="0"/>
              <a:t>РФ</a:t>
            </a:r>
            <a:r>
              <a:rPr lang="en-US" dirty="0" smtClean="0"/>
              <a:t>,</a:t>
            </a:r>
            <a:r>
              <a:rPr lang="ru-RU" dirty="0" smtClean="0"/>
              <a:t>                    2005-2013 </a:t>
            </a:r>
            <a:r>
              <a:rPr lang="ru-RU" dirty="0"/>
              <a:t>гг.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51520" y="980728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68"/>
                </a:solidFill>
              </a:rPr>
              <a:t>Топ-10 аптечных сетей города Москвы по доле на розничном коммерческом рынке ЛС, по итогам 1-2 кв. 2013 г.</a:t>
            </a:r>
            <a:endParaRPr lang="ru-RU" sz="1400" b="1" dirty="0">
              <a:solidFill>
                <a:srgbClr val="000068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1124744"/>
          <a:ext cx="5760641" cy="5040565"/>
        </p:xfrm>
        <a:graphic>
          <a:graphicData uri="http://schemas.openxmlformats.org/drawingml/2006/table">
            <a:tbl>
              <a:tblPr/>
              <a:tblGrid>
                <a:gridCol w="211542"/>
                <a:gridCol w="1413255"/>
                <a:gridCol w="967492"/>
                <a:gridCol w="936104"/>
                <a:gridCol w="936104"/>
                <a:gridCol w="1296144"/>
              </a:tblGrid>
              <a:tr h="1205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Аптечная сеть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Число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аптек, по итогам 1-2 кв. 2013 г, ед.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1-2 кв. 2013 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Доля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по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итогам 1-2 кв. 2012 г.,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Прирост валового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объёма продаж, относительно 1-2 кв. 2012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г., %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АСНА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A.V.E 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Самсон-Фарма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А5 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Аптеки 36,6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-5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Ригла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Старый лекарь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Доктор Столетов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Аптека Диалог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Сеть аптек </a:t>
                      </a: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HEXAL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        Итого 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топ-10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: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012160" y="980728"/>
          <a:ext cx="28803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Портрет среднестатистической московской аптечной сети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Содержимое 6"/>
          <p:cNvGraphicFramePr>
            <a:graphicFrameLocks/>
          </p:cNvGraphicFramePr>
          <p:nvPr/>
        </p:nvGraphicFramePr>
        <p:xfrm>
          <a:off x="251520" y="908720"/>
          <a:ext cx="8640961" cy="5424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4685"/>
                <a:gridCol w="2959971"/>
                <a:gridCol w="2736305"/>
              </a:tblGrid>
              <a:tr h="237272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bg1"/>
                          </a:solidFill>
                        </a:rPr>
                        <a:t>Показатель</a:t>
                      </a:r>
                      <a:endParaRPr lang="ru-RU" sz="1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bg1"/>
                          </a:solidFill>
                        </a:rPr>
                        <a:t>Единица</a:t>
                      </a:r>
                      <a:r>
                        <a:rPr lang="ru-RU" sz="1700" b="1" baseline="0" dirty="0" smtClean="0">
                          <a:solidFill>
                            <a:schemeClr val="bg1"/>
                          </a:solidFill>
                        </a:rPr>
                        <a:t> изменения</a:t>
                      </a:r>
                      <a:endParaRPr lang="ru-RU" sz="1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Значение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Средний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годовой оборот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1 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аптеки (не дискаунтера)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Миллионов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25-50 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Средний годовой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прирост оборота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15-25 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Количество аптек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Единиц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10-25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Число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чеков в год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Миллионов единиц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Число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ассортиментных позиций (ЛС)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Тысяч единиц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6-11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Число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ассортиментных позиций (парафарма, ИМН и проч.)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Тысяч единиц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7-12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Среднее число провизоров и фармацевтов в расчёте на 1 аптеку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Человек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5-7</a:t>
                      </a:r>
                      <a:endParaRPr lang="ru-RU" sz="16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Стоимость среднего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чека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Рублей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250-400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Ключевые поставщики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Протек, Катрен, Oriola, СИА Интернейшнл, Роста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Основные </a:t>
            </a:r>
            <a:r>
              <a:rPr lang="ru-RU" dirty="0" smtClean="0"/>
              <a:t>тенденции развития </a:t>
            </a:r>
            <a:r>
              <a:rPr lang="ru-RU" dirty="0"/>
              <a:t>сетевого аптечного ритейла </a:t>
            </a:r>
            <a:r>
              <a:rPr lang="ru-RU" dirty="0" smtClean="0"/>
              <a:t>в 2012-2013 гг.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836712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2013" y="207347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Сложности развития сетевого </a:t>
            </a:r>
            <a:r>
              <a:rPr lang="ru-RU" dirty="0" err="1"/>
              <a:t>ритейла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484784"/>
            <a:ext cx="8774561" cy="46676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27584" y="1340768"/>
          <a:ext cx="77521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Экран (4:3)</PresentationFormat>
  <Paragraphs>305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2013-04-25T16:47:03Z</dcterms:created>
  <dcterms:modified xsi:type="dcterms:W3CDTF">2013-10-10T09:44:05Z</dcterms:modified>
</cp:coreProperties>
</file>